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9975" cy="42808525"/>
  <p:notesSz cx="6858000" cy="9144000"/>
  <p:defaultTextStyle>
    <a:defPPr>
      <a:defRPr lang="it-IT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33" d="100"/>
          <a:sy n="33" d="100"/>
        </p:scale>
        <p:origin x="-144" y="5652"/>
      </p:cViewPr>
      <p:guideLst>
        <p:guide orient="horz" pos="13483"/>
        <p:guide pos="95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0F16-C590-4484-989C-39F3DB92C1A0}" type="datetimeFigureOut">
              <a:rPr lang="it-IT" smtClean="0"/>
              <a:pPr/>
              <a:t>17/04/2015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2897-9576-47AB-907E-14D3ADA103D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41844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0F16-C590-4484-989C-39F3DB92C1A0}" type="datetimeFigureOut">
              <a:rPr lang="it-IT" smtClean="0"/>
              <a:pPr/>
              <a:t>17/04/2015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2897-9576-47AB-907E-14D3ADA103D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71035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2698227" y="10702131"/>
            <a:ext cx="22557528" cy="22799503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15123" y="10702131"/>
            <a:ext cx="67178439" cy="22799503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0F16-C590-4484-989C-39F3DB92C1A0}" type="datetimeFigureOut">
              <a:rPr lang="it-IT" smtClean="0"/>
              <a:pPr/>
              <a:t>17/04/2015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2897-9576-47AB-907E-14D3ADA103D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1755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0F16-C590-4484-989C-39F3DB92C1A0}" type="datetimeFigureOut">
              <a:rPr lang="it-IT" smtClean="0"/>
              <a:pPr/>
              <a:t>17/04/2015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2897-9576-47AB-907E-14D3ADA103D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1299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91909" y="27508444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0F16-C590-4484-989C-39F3DB92C1A0}" type="datetimeFigureOut">
              <a:rPr lang="it-IT" smtClean="0"/>
              <a:pPr/>
              <a:t>17/04/2015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2897-9576-47AB-907E-14D3ADA103D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3622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15123" y="62349824"/>
            <a:ext cx="44867985" cy="17634734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387773" y="62349824"/>
            <a:ext cx="44867982" cy="17634734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0F16-C590-4484-989C-39F3DB92C1A0}" type="datetimeFigureOut">
              <a:rPr lang="it-IT" smtClean="0"/>
              <a:pPr/>
              <a:t>17/04/2015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2897-9576-47AB-907E-14D3ADA103D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90304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15381808" y="13575852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0F16-C590-4484-989C-39F3DB92C1A0}" type="datetimeFigureOut">
              <a:rPr lang="it-IT" smtClean="0"/>
              <a:pPr/>
              <a:t>17/04/2015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2897-9576-47AB-907E-14D3ADA103D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9948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0F16-C590-4484-989C-39F3DB92C1A0}" type="datetimeFigureOut">
              <a:rPr lang="it-IT" smtClean="0"/>
              <a:pPr/>
              <a:t>17/04/2015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2897-9576-47AB-907E-14D3ADA103D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57520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0F16-C590-4484-989C-39F3DB92C1A0}" type="datetimeFigureOut">
              <a:rPr lang="it-IT" smtClean="0"/>
              <a:pPr/>
              <a:t>17/04/2015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2897-9576-47AB-907E-14D3ADA103D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76369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514000" y="8958084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0F16-C590-4484-989C-39F3DB92C1A0}" type="datetimeFigureOut">
              <a:rPr lang="it-IT" smtClean="0"/>
              <a:pPr/>
              <a:t>17/04/2015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2897-9576-47AB-907E-14D3ADA103D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66203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0F16-C590-4484-989C-39F3DB92C1A0}" type="datetimeFigureOut">
              <a:rPr lang="it-IT" smtClean="0"/>
              <a:pPr/>
              <a:t>17/04/2015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2897-9576-47AB-907E-14D3ADA103D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46103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51399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00F16-C590-4484-989C-39F3DB92C1A0}" type="datetimeFigureOut">
              <a:rPr lang="it-IT" smtClean="0"/>
              <a:pPr/>
              <a:t>17/04/2015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345658" y="39677164"/>
            <a:ext cx="9588659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2170064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52897-9576-47AB-907E-14D3ADA103D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9040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ttangolo 3"/>
          <p:cNvSpPr/>
          <p:nvPr/>
        </p:nvSpPr>
        <p:spPr>
          <a:xfrm>
            <a:off x="1719" y="3125718"/>
            <a:ext cx="30278256" cy="34855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138987" y="0"/>
            <a:ext cx="18002000" cy="2898206"/>
          </a:xfrm>
          <a:prstGeom prst="rect">
            <a:avLst/>
          </a:prstGeom>
          <a:gradFill>
            <a:gsLst>
              <a:gs pos="0">
                <a:srgbClr val="FF000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500" b="1" spc="200" dirty="0" smtClean="0">
                <a:solidFill>
                  <a:schemeClr val="bg1"/>
                </a:solidFill>
                <a:cs typeface="Arial" panose="020B0604020202020204" pitchFamily="34" charset="0"/>
              </a:rPr>
              <a:t>SLA </a:t>
            </a:r>
            <a:r>
              <a:rPr lang="it-IT" sz="11500" b="1" spc="2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Verification</a:t>
            </a:r>
            <a:r>
              <a:rPr lang="it-IT" sz="11500" b="1" spc="200" dirty="0" smtClean="0">
                <a:solidFill>
                  <a:schemeClr val="bg1"/>
                </a:solidFill>
                <a:cs typeface="Arial" panose="020B0604020202020204" pitchFamily="34" charset="0"/>
              </a:rPr>
              <a:t> and </a:t>
            </a:r>
            <a:r>
              <a:rPr lang="it-IT" sz="11500" b="1" spc="2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certification</a:t>
            </a:r>
            <a:endParaRPr lang="it-IT" sz="11500" b="1" spc="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-53700" y="40126342"/>
            <a:ext cx="30333676" cy="2682183"/>
          </a:xfrm>
          <a:prstGeom prst="rect">
            <a:avLst/>
          </a:prstGeom>
          <a:gradFill>
            <a:gsLst>
              <a:gs pos="0">
                <a:srgbClr val="FF000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5400" b="1" dirty="0" smtClean="0">
                <a:solidFill>
                  <a:schemeClr val="bg1"/>
                </a:solidFill>
              </a:rPr>
              <a:t>                                  E. </a:t>
            </a:r>
            <a:r>
              <a:rPr lang="it-IT" sz="5400" b="1" dirty="0" err="1" smtClean="0">
                <a:solidFill>
                  <a:schemeClr val="bg1"/>
                </a:solidFill>
              </a:rPr>
              <a:t>Tego</a:t>
            </a:r>
            <a:r>
              <a:rPr lang="it-IT" sz="5400" b="1" dirty="0" smtClean="0">
                <a:solidFill>
                  <a:schemeClr val="bg1"/>
                </a:solidFill>
              </a:rPr>
              <a:t>                         </a:t>
            </a:r>
            <a:r>
              <a:rPr lang="it-IT" sz="5400" b="1" dirty="0" smtClean="0">
                <a:solidFill>
                  <a:schemeClr val="bg1"/>
                </a:solidFill>
              </a:rPr>
              <a:t>        E</a:t>
            </a:r>
            <a:r>
              <a:rPr lang="it-IT" sz="5400" b="1" dirty="0" smtClean="0">
                <a:solidFill>
                  <a:schemeClr val="bg1"/>
                </a:solidFill>
              </a:rPr>
              <a:t>. </a:t>
            </a:r>
            <a:r>
              <a:rPr lang="it-IT" sz="5400" b="1" dirty="0" err="1" smtClean="0">
                <a:solidFill>
                  <a:schemeClr val="bg1"/>
                </a:solidFill>
              </a:rPr>
              <a:t>Mammi</a:t>
            </a:r>
            <a:r>
              <a:rPr lang="it-IT" sz="5400" b="1" dirty="0" smtClean="0">
                <a:solidFill>
                  <a:schemeClr val="bg1"/>
                </a:solidFill>
              </a:rPr>
              <a:t>       </a:t>
            </a:r>
            <a:r>
              <a:rPr lang="it-IT" sz="5400" b="1" dirty="0" smtClean="0">
                <a:solidFill>
                  <a:schemeClr val="bg1"/>
                </a:solidFill>
              </a:rPr>
              <a:t>                          </a:t>
            </a:r>
            <a:r>
              <a:rPr lang="it-IT" sz="5400" b="1" dirty="0" smtClean="0">
                <a:solidFill>
                  <a:schemeClr val="bg1"/>
                </a:solidFill>
              </a:rPr>
              <a:t>A. </a:t>
            </a:r>
            <a:r>
              <a:rPr lang="it-IT" sz="5400" b="1" dirty="0" err="1" smtClean="0">
                <a:solidFill>
                  <a:schemeClr val="bg1"/>
                </a:solidFill>
              </a:rPr>
              <a:t>Rufini</a:t>
            </a:r>
            <a:r>
              <a:rPr lang="it-IT" sz="5400" b="1" dirty="0" smtClean="0">
                <a:solidFill>
                  <a:schemeClr val="bg1"/>
                </a:solidFill>
              </a:rPr>
              <a:t>          </a:t>
            </a:r>
            <a:r>
              <a:rPr lang="it-IT" sz="5400" b="1" dirty="0" smtClean="0">
                <a:solidFill>
                  <a:schemeClr val="bg1"/>
                </a:solidFill>
              </a:rPr>
              <a:t>                   </a:t>
            </a:r>
            <a:r>
              <a:rPr lang="it-IT" sz="5400" b="1" dirty="0" smtClean="0">
                <a:solidFill>
                  <a:schemeClr val="bg1"/>
                </a:solidFill>
              </a:rPr>
              <a:t>F. Matera                               </a:t>
            </a:r>
            <a:endParaRPr lang="it-IT" sz="54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35920" y="0"/>
            <a:ext cx="294543" cy="40503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/>
          </a:p>
        </p:txBody>
      </p:sp>
      <p:sp>
        <p:nvSpPr>
          <p:cNvPr id="53" name="Rectangle 52"/>
          <p:cNvSpPr/>
          <p:nvPr/>
        </p:nvSpPr>
        <p:spPr>
          <a:xfrm>
            <a:off x="23657878" y="0"/>
            <a:ext cx="275797" cy="35462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/>
          </a:p>
        </p:txBody>
      </p:sp>
      <p:sp>
        <p:nvSpPr>
          <p:cNvPr id="96" name="Rettangolo 95"/>
          <p:cNvSpPr/>
          <p:nvPr/>
        </p:nvSpPr>
        <p:spPr>
          <a:xfrm>
            <a:off x="738387" y="7239592"/>
            <a:ext cx="28947216" cy="4947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solidFill>
                <a:schemeClr val="tx1"/>
              </a:solidFill>
              <a:cs typeface="Arial" pitchFamily="34" charset="0"/>
            </a:endParaRPr>
          </a:p>
          <a:p>
            <a:pPr algn="ctr"/>
            <a:endParaRPr lang="en-US" sz="4400" b="1" dirty="0" smtClean="0">
              <a:solidFill>
                <a:schemeClr val="tx1"/>
              </a:solidFill>
              <a:cs typeface="Arial" pitchFamily="34" charset="0"/>
            </a:endParaRPr>
          </a:p>
          <a:p>
            <a:pPr algn="ctr"/>
            <a:endParaRPr lang="en-US" sz="4400" b="1" dirty="0" smtClean="0">
              <a:solidFill>
                <a:schemeClr val="tx1"/>
              </a:solidFill>
              <a:cs typeface="Arial" pitchFamily="34" charset="0"/>
            </a:endParaRPr>
          </a:p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Necessity of a client probe (active) to verify and certificate SLA at different OSI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layers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(2, 4 7). Currently Speed tests (based on TCP) only verify at layer 4 (or 7). 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mSLAcert is the first active probe able to certify bandwidth at:  Layer 2 (line capacity), Layer 4 (throughput), Layer 7 (Goodput) + RTT</a:t>
            </a:r>
          </a:p>
          <a:p>
            <a:pPr algn="ctr"/>
            <a:endParaRPr lang="en-US" sz="40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endParaRPr lang="en-US" sz="40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7" name="Rettangolo 96"/>
          <p:cNvSpPr/>
          <p:nvPr/>
        </p:nvSpPr>
        <p:spPr>
          <a:xfrm>
            <a:off x="-773781" y="3690294"/>
            <a:ext cx="9289032" cy="6048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sz="4000" dirty="0">
              <a:solidFill>
                <a:schemeClr val="tx1"/>
              </a:solidFill>
            </a:endParaRPr>
          </a:p>
        </p:txBody>
      </p:sp>
      <p:sp>
        <p:nvSpPr>
          <p:cNvPr id="99" name="Rettangolo 98"/>
          <p:cNvSpPr/>
          <p:nvPr/>
        </p:nvSpPr>
        <p:spPr>
          <a:xfrm>
            <a:off x="9820015" y="3686513"/>
            <a:ext cx="9289032" cy="6048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4000" dirty="0">
              <a:solidFill>
                <a:schemeClr val="tx1"/>
              </a:solidFill>
            </a:endParaRPr>
          </a:p>
        </p:txBody>
      </p:sp>
      <p:sp>
        <p:nvSpPr>
          <p:cNvPr id="100" name="Rettangolo 99"/>
          <p:cNvSpPr/>
          <p:nvPr/>
        </p:nvSpPr>
        <p:spPr>
          <a:xfrm>
            <a:off x="594371" y="5418486"/>
            <a:ext cx="296856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4400" b="1" dirty="0" err="1" smtClean="0">
                <a:cs typeface="Arial" panose="020B0604020202020204" pitchFamily="34" charset="0"/>
              </a:rPr>
              <a:t>Novel</a:t>
            </a:r>
            <a:r>
              <a:rPr lang="it-IT" sz="4400" b="1" dirty="0" smtClean="0">
                <a:cs typeface="Arial" panose="020B0604020202020204" pitchFamily="34" charset="0"/>
              </a:rPr>
              <a:t> SLA can </a:t>
            </a:r>
            <a:r>
              <a:rPr lang="it-IT" sz="4400" b="1" dirty="0" err="1" smtClean="0">
                <a:cs typeface="Arial" panose="020B0604020202020204" pitchFamily="34" charset="0"/>
              </a:rPr>
              <a:t>be</a:t>
            </a:r>
            <a:r>
              <a:rPr lang="it-IT" sz="4400" b="1" dirty="0" smtClean="0">
                <a:cs typeface="Arial" panose="020B0604020202020204" pitchFamily="34" charset="0"/>
              </a:rPr>
              <a:t> </a:t>
            </a:r>
            <a:r>
              <a:rPr lang="it-IT" sz="4400" b="1" dirty="0" err="1" smtClean="0">
                <a:cs typeface="Arial" panose="020B0604020202020204" pitchFamily="34" charset="0"/>
              </a:rPr>
              <a:t>defined</a:t>
            </a:r>
            <a:r>
              <a:rPr lang="it-IT" sz="4400" b="1" dirty="0" smtClean="0">
                <a:cs typeface="Arial" panose="020B0604020202020204" pitchFamily="34" charset="0"/>
              </a:rPr>
              <a:t>  </a:t>
            </a:r>
            <a:r>
              <a:rPr lang="it-IT" sz="4400" b="1" dirty="0" err="1" smtClean="0">
                <a:cs typeface="Arial" panose="020B0604020202020204" pitchFamily="34" charset="0"/>
              </a:rPr>
              <a:t>according</a:t>
            </a:r>
            <a:r>
              <a:rPr lang="it-IT" sz="4400" b="1" dirty="0" smtClean="0">
                <a:cs typeface="Arial" panose="020B0604020202020204" pitchFamily="34" charset="0"/>
              </a:rPr>
              <a:t> </a:t>
            </a:r>
            <a:r>
              <a:rPr lang="it-IT" sz="4400" b="1" dirty="0" err="1" smtClean="0">
                <a:cs typeface="Arial" panose="020B0604020202020204" pitchFamily="34" charset="0"/>
              </a:rPr>
              <a:t>to</a:t>
            </a:r>
            <a:r>
              <a:rPr lang="it-IT" sz="4400" b="1" dirty="0" smtClean="0">
                <a:cs typeface="Arial" panose="020B0604020202020204" pitchFamily="34" charset="0"/>
              </a:rPr>
              <a:t>  the </a:t>
            </a:r>
            <a:r>
              <a:rPr lang="it-IT" sz="4400" b="1" dirty="0" err="1" smtClean="0">
                <a:cs typeface="Arial" panose="020B0604020202020204" pitchFamily="34" charset="0"/>
              </a:rPr>
              <a:t>Services</a:t>
            </a:r>
            <a:r>
              <a:rPr lang="it-IT" sz="4400" b="1" dirty="0" smtClean="0">
                <a:cs typeface="Arial" panose="020B0604020202020204" pitchFamily="34" charset="0"/>
              </a:rPr>
              <a:t> </a:t>
            </a:r>
            <a:r>
              <a:rPr lang="it-IT" sz="4400" b="1" dirty="0" err="1" smtClean="0">
                <a:cs typeface="Arial" panose="020B0604020202020204" pitchFamily="34" charset="0"/>
              </a:rPr>
              <a:t>with</a:t>
            </a:r>
            <a:r>
              <a:rPr lang="it-IT" sz="4400" b="1" dirty="0" smtClean="0">
                <a:cs typeface="Arial" panose="020B0604020202020204" pitchFamily="34" charset="0"/>
              </a:rPr>
              <a:t> </a:t>
            </a:r>
            <a:r>
              <a:rPr lang="it-IT" sz="4400" b="1" dirty="0" err="1" smtClean="0">
                <a:cs typeface="Arial" panose="020B0604020202020204" pitchFamily="34" charset="0"/>
              </a:rPr>
              <a:t>implications</a:t>
            </a:r>
            <a:r>
              <a:rPr lang="it-IT" sz="4400" b="1" dirty="0" smtClean="0">
                <a:cs typeface="Arial" panose="020B0604020202020204" pitchFamily="34" charset="0"/>
              </a:rPr>
              <a:t> at </a:t>
            </a:r>
            <a:r>
              <a:rPr lang="it-IT" sz="4400" b="1" dirty="0" err="1" smtClean="0">
                <a:cs typeface="Arial" panose="020B0604020202020204" pitchFamily="34" charset="0"/>
              </a:rPr>
              <a:t>different</a:t>
            </a:r>
            <a:r>
              <a:rPr lang="it-IT" sz="4400" b="1" dirty="0" smtClean="0">
                <a:cs typeface="Arial" panose="020B0604020202020204" pitchFamily="34" charset="0"/>
              </a:rPr>
              <a:t> </a:t>
            </a:r>
            <a:r>
              <a:rPr lang="it-IT" sz="4400" b="1" dirty="0" err="1" smtClean="0">
                <a:cs typeface="Arial" panose="020B0604020202020204" pitchFamily="34" charset="0"/>
              </a:rPr>
              <a:t>stacks</a:t>
            </a:r>
            <a:r>
              <a:rPr lang="it-IT" sz="4400" b="1" dirty="0" smtClean="0">
                <a:cs typeface="Arial" panose="020B0604020202020204" pitchFamily="34" charset="0"/>
              </a:rPr>
              <a:t> </a:t>
            </a:r>
            <a:r>
              <a:rPr lang="it-IT" sz="4400" b="1" dirty="0" err="1" smtClean="0">
                <a:cs typeface="Arial" panose="020B0604020202020204" pitchFamily="34" charset="0"/>
              </a:rPr>
              <a:t>of</a:t>
            </a:r>
            <a:r>
              <a:rPr lang="it-IT" sz="4400" b="1" dirty="0" smtClean="0">
                <a:cs typeface="Arial" panose="020B0604020202020204" pitchFamily="34" charset="0"/>
              </a:rPr>
              <a:t> the OSI </a:t>
            </a:r>
            <a:r>
              <a:rPr lang="it-IT" sz="4400" b="1" dirty="0" err="1" smtClean="0">
                <a:cs typeface="Arial" panose="020B0604020202020204" pitchFamily="34" charset="0"/>
              </a:rPr>
              <a:t>Layer</a:t>
            </a:r>
            <a:r>
              <a:rPr lang="it-IT" sz="4400" b="1" dirty="0" smtClean="0">
                <a:cs typeface="Arial" panose="020B0604020202020204" pitchFamily="34" charset="0"/>
              </a:rPr>
              <a:t>. </a:t>
            </a:r>
          </a:p>
          <a:p>
            <a:pPr lvl="0" algn="ctr"/>
            <a:r>
              <a:rPr lang="it-IT" sz="4400" b="1" dirty="0" err="1" smtClean="0">
                <a:cs typeface="Arial" panose="020B0604020202020204" pitchFamily="34" charset="0"/>
              </a:rPr>
              <a:t>Not</a:t>
            </a:r>
            <a:r>
              <a:rPr lang="it-IT" sz="4400" b="1" dirty="0" smtClean="0">
                <a:cs typeface="Arial" panose="020B0604020202020204" pitchFamily="34" charset="0"/>
              </a:rPr>
              <a:t> </a:t>
            </a:r>
            <a:r>
              <a:rPr lang="it-IT" sz="4400" b="1" dirty="0" err="1" smtClean="0">
                <a:cs typeface="Arial" panose="020B0604020202020204" pitchFamily="34" charset="0"/>
              </a:rPr>
              <a:t>only</a:t>
            </a:r>
            <a:r>
              <a:rPr lang="it-IT" sz="4400" b="1" dirty="0" smtClean="0">
                <a:cs typeface="Arial" panose="020B0604020202020204" pitchFamily="34" charset="0"/>
              </a:rPr>
              <a:t> </a:t>
            </a:r>
            <a:r>
              <a:rPr lang="it-IT" sz="4400" b="1" dirty="0" err="1" smtClean="0">
                <a:cs typeface="Arial" panose="020B0604020202020204" pitchFamily="34" charset="0"/>
              </a:rPr>
              <a:t>bandwidth</a:t>
            </a:r>
            <a:r>
              <a:rPr lang="it-IT" sz="4400" b="1" dirty="0" smtClean="0">
                <a:cs typeface="Arial" panose="020B0604020202020204" pitchFamily="34" charset="0"/>
              </a:rPr>
              <a:t> </a:t>
            </a:r>
            <a:r>
              <a:rPr lang="it-IT" sz="4400" b="1" dirty="0" err="1" smtClean="0">
                <a:cs typeface="Arial" panose="020B0604020202020204" pitchFamily="34" charset="0"/>
              </a:rPr>
              <a:t>between</a:t>
            </a:r>
            <a:r>
              <a:rPr lang="it-IT" sz="4400" b="1" dirty="0" smtClean="0">
                <a:cs typeface="Arial" panose="020B0604020202020204" pitchFamily="34" charset="0"/>
              </a:rPr>
              <a:t> ISP and </a:t>
            </a:r>
            <a:r>
              <a:rPr lang="it-IT" sz="4400" b="1" dirty="0" err="1" smtClean="0">
                <a:cs typeface="Arial" panose="020B0604020202020204" pitchFamily="34" charset="0"/>
              </a:rPr>
              <a:t>Clients</a:t>
            </a:r>
            <a:r>
              <a:rPr lang="it-IT" sz="4400" b="1" dirty="0" smtClean="0">
                <a:cs typeface="Arial" panose="020B0604020202020204" pitchFamily="34" charset="0"/>
              </a:rPr>
              <a:t>; </a:t>
            </a:r>
            <a:r>
              <a:rPr lang="it-IT" sz="4400" b="1" dirty="0" err="1" smtClean="0">
                <a:cs typeface="Arial" panose="020B0604020202020204" pitchFamily="34" charset="0"/>
              </a:rPr>
              <a:t>for</a:t>
            </a:r>
            <a:r>
              <a:rPr lang="it-IT" sz="4400" b="1" dirty="0" smtClean="0">
                <a:cs typeface="Arial" panose="020B0604020202020204" pitchFamily="34" charset="0"/>
              </a:rPr>
              <a:t> </a:t>
            </a:r>
            <a:r>
              <a:rPr lang="it-IT" sz="4400" b="1" dirty="0" err="1" smtClean="0">
                <a:cs typeface="Arial" panose="020B0604020202020204" pitchFamily="34" charset="0"/>
              </a:rPr>
              <a:t>an</a:t>
            </a:r>
            <a:r>
              <a:rPr lang="it-IT" sz="4400" b="1" dirty="0" smtClean="0">
                <a:cs typeface="Arial" panose="020B0604020202020204" pitchFamily="34" charset="0"/>
              </a:rPr>
              <a:t> </a:t>
            </a:r>
            <a:r>
              <a:rPr lang="it-IT" sz="4400" b="1" dirty="0" err="1" smtClean="0">
                <a:cs typeface="Arial" panose="020B0604020202020204" pitchFamily="34" charset="0"/>
              </a:rPr>
              <a:t>instance</a:t>
            </a:r>
            <a:r>
              <a:rPr lang="it-IT" sz="4400" b="1" dirty="0" smtClean="0">
                <a:cs typeface="Arial" panose="020B0604020202020204" pitchFamily="34" charset="0"/>
              </a:rPr>
              <a:t> </a:t>
            </a:r>
            <a:r>
              <a:rPr lang="it-IT" sz="4400" b="1" dirty="0" err="1" smtClean="0">
                <a:cs typeface="Arial" panose="020B0604020202020204" pitchFamily="34" charset="0"/>
              </a:rPr>
              <a:t>QoE</a:t>
            </a:r>
            <a:r>
              <a:rPr lang="it-IT" sz="4400" b="1" dirty="0" smtClean="0">
                <a:cs typeface="Arial" panose="020B0604020202020204" pitchFamily="34" charset="0"/>
              </a:rPr>
              <a:t> </a:t>
            </a:r>
            <a:r>
              <a:rPr lang="it-IT" sz="4400" b="1" dirty="0" err="1" smtClean="0">
                <a:cs typeface="Arial" panose="020B0604020202020204" pitchFamily="34" charset="0"/>
              </a:rPr>
              <a:t>from</a:t>
            </a:r>
            <a:r>
              <a:rPr lang="it-IT" sz="4400" b="1" dirty="0" smtClean="0">
                <a:cs typeface="Arial" panose="020B0604020202020204" pitchFamily="34" charset="0"/>
              </a:rPr>
              <a:t> </a:t>
            </a:r>
            <a:r>
              <a:rPr lang="it-IT" sz="4400" b="1" dirty="0" err="1" smtClean="0">
                <a:cs typeface="Arial" panose="020B0604020202020204" pitchFamily="34" charset="0"/>
              </a:rPr>
              <a:t>Content</a:t>
            </a:r>
            <a:r>
              <a:rPr lang="it-IT" sz="4400" b="1" dirty="0" smtClean="0">
                <a:cs typeface="Arial" panose="020B0604020202020204" pitchFamily="34" charset="0"/>
              </a:rPr>
              <a:t> </a:t>
            </a:r>
            <a:r>
              <a:rPr lang="it-IT" sz="4400" b="1" dirty="0" err="1" smtClean="0">
                <a:cs typeface="Arial" panose="020B0604020202020204" pitchFamily="34" charset="0"/>
              </a:rPr>
              <a:t>Providers</a:t>
            </a:r>
            <a:r>
              <a:rPr lang="it-IT" sz="4400" b="1" dirty="0" smtClean="0">
                <a:cs typeface="Arial" panose="020B0604020202020204" pitchFamily="34" charset="0"/>
              </a:rPr>
              <a:t>. </a:t>
            </a:r>
          </a:p>
          <a:p>
            <a:pPr lvl="0" algn="ctr"/>
            <a:r>
              <a:rPr lang="it-IT" sz="4400" b="1" dirty="0" err="1" smtClean="0">
                <a:cs typeface="Arial" panose="020B0604020202020204" pitchFamily="34" charset="0"/>
              </a:rPr>
              <a:t>Verification</a:t>
            </a:r>
            <a:r>
              <a:rPr lang="it-IT" sz="4400" b="1" dirty="0" smtClean="0">
                <a:cs typeface="Arial" panose="020B0604020202020204" pitchFamily="34" charset="0"/>
              </a:rPr>
              <a:t> and </a:t>
            </a:r>
            <a:r>
              <a:rPr lang="it-IT" sz="4400" b="1" dirty="0" err="1" smtClean="0">
                <a:cs typeface="Arial" panose="020B0604020202020204" pitchFamily="34" charset="0"/>
              </a:rPr>
              <a:t>Certification</a:t>
            </a:r>
            <a:r>
              <a:rPr lang="it-IT" sz="4400" b="1" dirty="0" smtClean="0">
                <a:cs typeface="Arial" panose="020B0604020202020204" pitchFamily="34" charset="0"/>
              </a:rPr>
              <a:t> </a:t>
            </a:r>
            <a:r>
              <a:rPr lang="it-IT" sz="4400" b="1" dirty="0" err="1" smtClean="0">
                <a:cs typeface="Arial" panose="020B0604020202020204" pitchFamily="34" charset="0"/>
              </a:rPr>
              <a:t>of</a:t>
            </a:r>
            <a:r>
              <a:rPr lang="it-IT" sz="4400" b="1" dirty="0" smtClean="0">
                <a:cs typeface="Arial" panose="020B0604020202020204" pitchFamily="34" charset="0"/>
              </a:rPr>
              <a:t> </a:t>
            </a:r>
            <a:r>
              <a:rPr lang="it-IT" sz="4400" b="1" dirty="0" err="1" smtClean="0">
                <a:cs typeface="Arial" panose="020B0604020202020204" pitchFamily="34" charset="0"/>
              </a:rPr>
              <a:t>bandwidth</a:t>
            </a:r>
            <a:r>
              <a:rPr lang="it-IT" sz="4400" b="1" dirty="0" smtClean="0">
                <a:cs typeface="Arial" panose="020B0604020202020204" pitchFamily="34" charset="0"/>
              </a:rPr>
              <a:t> </a:t>
            </a:r>
            <a:r>
              <a:rPr lang="it-IT" sz="4400" b="1" dirty="0" err="1" smtClean="0">
                <a:cs typeface="Arial" panose="020B0604020202020204" pitchFamily="34" charset="0"/>
              </a:rPr>
              <a:t>delivered</a:t>
            </a:r>
            <a:r>
              <a:rPr lang="it-IT" sz="4400" b="1" dirty="0" smtClean="0">
                <a:cs typeface="Arial" panose="020B0604020202020204" pitchFamily="34" charset="0"/>
              </a:rPr>
              <a:t> </a:t>
            </a:r>
            <a:r>
              <a:rPr lang="it-IT" sz="4400" b="1" dirty="0" err="1" smtClean="0">
                <a:cs typeface="Arial" panose="020B0604020202020204" pitchFamily="34" charset="0"/>
              </a:rPr>
              <a:t>by</a:t>
            </a:r>
            <a:r>
              <a:rPr lang="it-IT" sz="4400" b="1" dirty="0" smtClean="0">
                <a:cs typeface="Arial" panose="020B0604020202020204" pitchFamily="34" charset="0"/>
              </a:rPr>
              <a:t> the ISP (</a:t>
            </a:r>
            <a:r>
              <a:rPr lang="it-IT" sz="4400" b="1" dirty="0" err="1" smtClean="0">
                <a:cs typeface="Arial" panose="020B0604020202020204" pitchFamily="34" charset="0"/>
              </a:rPr>
              <a:t>Layer</a:t>
            </a:r>
            <a:r>
              <a:rPr lang="it-IT" sz="4400" b="1" dirty="0" smtClean="0">
                <a:cs typeface="Arial" panose="020B0604020202020204" pitchFamily="34" charset="0"/>
              </a:rPr>
              <a:t> 2 OSI)</a:t>
            </a:r>
          </a:p>
          <a:p>
            <a:pPr lvl="0" algn="ctr"/>
            <a:r>
              <a:rPr lang="it-IT" sz="4400" b="1" dirty="0" smtClean="0">
                <a:cs typeface="Arial" panose="020B0604020202020204" pitchFamily="34" charset="0"/>
              </a:rPr>
              <a:t>Application SLA (ASLA) </a:t>
            </a:r>
            <a:r>
              <a:rPr lang="it-IT" sz="4400" b="1" dirty="0" err="1" smtClean="0">
                <a:cs typeface="Arial" panose="020B0604020202020204" pitchFamily="34" charset="0"/>
              </a:rPr>
              <a:t>Verification</a:t>
            </a:r>
            <a:r>
              <a:rPr lang="it-IT" sz="4400" b="1" dirty="0" smtClean="0">
                <a:cs typeface="Arial" panose="020B0604020202020204" pitchFamily="34" charset="0"/>
              </a:rPr>
              <a:t> and </a:t>
            </a:r>
            <a:r>
              <a:rPr lang="it-IT" sz="4400" b="1" dirty="0" err="1" smtClean="0">
                <a:cs typeface="Arial" panose="020B0604020202020204" pitchFamily="34" charset="0"/>
              </a:rPr>
              <a:t>Certification</a:t>
            </a:r>
            <a:r>
              <a:rPr lang="it-IT" sz="4400" b="1" dirty="0" smtClean="0">
                <a:cs typeface="Arial" panose="020B0604020202020204" pitchFamily="34" charset="0"/>
              </a:rPr>
              <a:t> (</a:t>
            </a:r>
            <a:r>
              <a:rPr lang="it-IT" sz="4400" b="1" dirty="0" err="1" smtClean="0">
                <a:cs typeface="Arial" panose="020B0604020202020204" pitchFamily="34" charset="0"/>
              </a:rPr>
              <a:t>Layer</a:t>
            </a:r>
            <a:r>
              <a:rPr lang="it-IT" sz="4400" b="1" dirty="0" smtClean="0">
                <a:cs typeface="Arial" panose="020B0604020202020204" pitchFamily="34" charset="0"/>
              </a:rPr>
              <a:t> 7 OSI)</a:t>
            </a:r>
          </a:p>
          <a:p>
            <a:pPr lvl="0" algn="ctr"/>
            <a:endParaRPr lang="it-IT" sz="3200" b="1" dirty="0" smtClean="0">
              <a:cs typeface="Arial" panose="020B0604020202020204" pitchFamily="34" charset="0"/>
            </a:endParaRPr>
          </a:p>
        </p:txBody>
      </p:sp>
      <p:sp>
        <p:nvSpPr>
          <p:cNvPr id="101" name="Rettangolo 100"/>
          <p:cNvSpPr/>
          <p:nvPr/>
        </p:nvSpPr>
        <p:spPr>
          <a:xfrm>
            <a:off x="1719" y="10480479"/>
            <a:ext cx="30279975" cy="21718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56" name="Rettangolo 155"/>
          <p:cNvSpPr/>
          <p:nvPr/>
        </p:nvSpPr>
        <p:spPr>
          <a:xfrm>
            <a:off x="514497" y="3844194"/>
            <a:ext cx="29264019" cy="1288000"/>
          </a:xfrm>
          <a:prstGeom prst="rect">
            <a:avLst/>
          </a:prstGeom>
          <a:gradFill>
            <a:gsLst>
              <a:gs pos="0">
                <a:srgbClr val="FF000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b="1" spc="2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Role</a:t>
            </a:r>
            <a:r>
              <a:rPr lang="it-IT" sz="5400" b="1" spc="2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it-IT" sz="5400" b="1" spc="2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of</a:t>
            </a:r>
            <a:r>
              <a:rPr lang="it-IT" sz="5400" b="1" spc="200" dirty="0" smtClean="0">
                <a:solidFill>
                  <a:schemeClr val="bg1"/>
                </a:solidFill>
                <a:cs typeface="Arial" panose="020B0604020202020204" pitchFamily="34" charset="0"/>
              </a:rPr>
              <a:t> SLA in future </a:t>
            </a:r>
            <a:r>
              <a:rPr lang="it-IT" sz="5400" b="1" spc="2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networks</a:t>
            </a:r>
            <a:r>
              <a:rPr lang="it-IT" sz="5400" b="1" spc="200" dirty="0" smtClean="0">
                <a:solidFill>
                  <a:schemeClr val="bg1"/>
                </a:solidFill>
                <a:cs typeface="Arial" panose="020B0604020202020204" pitchFamily="34" charset="0"/>
              </a:rPr>
              <a:t> and </a:t>
            </a:r>
            <a:r>
              <a:rPr lang="it-IT" sz="5400" b="1" spc="2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its</a:t>
            </a:r>
            <a:r>
              <a:rPr lang="it-IT" sz="5400" b="1" spc="2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it-IT" sz="5400" b="1" spc="2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verification</a:t>
            </a:r>
            <a:r>
              <a:rPr lang="it-IT" sz="5400" b="1" spc="200" dirty="0" smtClean="0">
                <a:solidFill>
                  <a:schemeClr val="bg1"/>
                </a:solidFill>
                <a:cs typeface="Arial" panose="020B0604020202020204" pitchFamily="34" charset="0"/>
              </a:rPr>
              <a:t> and </a:t>
            </a:r>
            <a:r>
              <a:rPr lang="it-IT" sz="5400" b="1" spc="2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certification</a:t>
            </a:r>
            <a:endParaRPr lang="it-IT" sz="5400" b="1" spc="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7" name="Rettangolo 156"/>
          <p:cNvSpPr/>
          <p:nvPr/>
        </p:nvSpPr>
        <p:spPr>
          <a:xfrm>
            <a:off x="514497" y="5132194"/>
            <a:ext cx="29264020" cy="5516320"/>
          </a:xfrm>
          <a:prstGeom prst="rect">
            <a:avLst/>
          </a:prstGeom>
          <a:noFill/>
          <a:ln w="38100" cap="sq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8800" dirty="0"/>
          </a:p>
        </p:txBody>
      </p:sp>
      <p:sp>
        <p:nvSpPr>
          <p:cNvPr id="158" name="Rettangolo 157"/>
          <p:cNvSpPr/>
          <p:nvPr/>
        </p:nvSpPr>
        <p:spPr>
          <a:xfrm>
            <a:off x="514497" y="11015849"/>
            <a:ext cx="29264019" cy="1287562"/>
          </a:xfrm>
          <a:prstGeom prst="rect">
            <a:avLst/>
          </a:prstGeom>
          <a:gradFill>
            <a:gsLst>
              <a:gs pos="0">
                <a:srgbClr val="FF000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pc="200" dirty="0" smtClean="0">
                <a:solidFill>
                  <a:schemeClr val="bg1"/>
                </a:solidFill>
                <a:cs typeface="Arial" panose="020B0604020202020204" pitchFamily="34" charset="0"/>
              </a:rPr>
              <a:t>mSLAcert characteristics and tests</a:t>
            </a:r>
            <a:endParaRPr lang="en-US" sz="5400" b="1" spc="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9" name="Rettangolo 158"/>
          <p:cNvSpPr/>
          <p:nvPr/>
        </p:nvSpPr>
        <p:spPr>
          <a:xfrm>
            <a:off x="514499" y="12303411"/>
            <a:ext cx="29264017" cy="17741811"/>
          </a:xfrm>
          <a:prstGeom prst="rect">
            <a:avLst/>
          </a:prstGeom>
          <a:noFill/>
          <a:ln w="38100" cap="sq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8800" dirty="0"/>
          </a:p>
        </p:txBody>
      </p:sp>
      <p:sp>
        <p:nvSpPr>
          <p:cNvPr id="162" name="Rettangolo 161"/>
          <p:cNvSpPr/>
          <p:nvPr/>
        </p:nvSpPr>
        <p:spPr>
          <a:xfrm>
            <a:off x="514497" y="30549422"/>
            <a:ext cx="14337459" cy="1296000"/>
          </a:xfrm>
          <a:prstGeom prst="rect">
            <a:avLst/>
          </a:prstGeom>
          <a:gradFill>
            <a:gsLst>
              <a:gs pos="0">
                <a:srgbClr val="FF000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b="1" spc="200" dirty="0" err="1" smtClean="0">
                <a:cs typeface="Arial" panose="020B0604020202020204" pitchFamily="34" charset="0"/>
              </a:rPr>
              <a:t>Anomaly</a:t>
            </a:r>
            <a:r>
              <a:rPr lang="it-IT" sz="5400" b="1" spc="200" dirty="0" smtClean="0">
                <a:cs typeface="Arial" panose="020B0604020202020204" pitchFamily="34" charset="0"/>
              </a:rPr>
              <a:t> </a:t>
            </a:r>
            <a:r>
              <a:rPr lang="it-IT" sz="5400" b="1" spc="200" dirty="0" err="1" smtClean="0">
                <a:cs typeface="Arial" panose="020B0604020202020204" pitchFamily="34" charset="0"/>
              </a:rPr>
              <a:t>tests</a:t>
            </a:r>
            <a:endParaRPr lang="it-IT" sz="5400" b="1" spc="200" dirty="0">
              <a:cs typeface="Arial" panose="020B0604020202020204" pitchFamily="34" charset="0"/>
            </a:endParaRPr>
          </a:p>
        </p:txBody>
      </p:sp>
      <p:sp>
        <p:nvSpPr>
          <p:cNvPr id="163" name="Rettangolo 162"/>
          <p:cNvSpPr/>
          <p:nvPr/>
        </p:nvSpPr>
        <p:spPr>
          <a:xfrm>
            <a:off x="516086" y="31845422"/>
            <a:ext cx="14335870" cy="7598453"/>
          </a:xfrm>
          <a:prstGeom prst="rect">
            <a:avLst/>
          </a:prstGeom>
          <a:noFill/>
          <a:ln w="38100" cap="sq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8800" dirty="0"/>
          </a:p>
        </p:txBody>
      </p:sp>
      <p:sp>
        <p:nvSpPr>
          <p:cNvPr id="91" name="Rettangolo 90"/>
          <p:cNvSpPr/>
          <p:nvPr/>
        </p:nvSpPr>
        <p:spPr>
          <a:xfrm>
            <a:off x="15391826" y="30549422"/>
            <a:ext cx="14413539" cy="1296000"/>
          </a:xfrm>
          <a:prstGeom prst="rect">
            <a:avLst/>
          </a:prstGeom>
          <a:gradFill>
            <a:gsLst>
              <a:gs pos="0">
                <a:srgbClr val="FF000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pc="200" dirty="0" smtClean="0">
                <a:cs typeface="Arial" panose="020B0604020202020204" pitchFamily="34" charset="0"/>
              </a:rPr>
              <a:t>Other method for line capacity test: TCP </a:t>
            </a:r>
            <a:r>
              <a:rPr lang="en-US" sz="5400" b="1" spc="200" dirty="0" err="1" smtClean="0">
                <a:cs typeface="Arial" panose="020B0604020202020204" pitchFamily="34" charset="0"/>
              </a:rPr>
              <a:t>multisesssion</a:t>
            </a:r>
            <a:endParaRPr lang="en-US" sz="5400" b="1" spc="200" dirty="0">
              <a:cs typeface="Arial" panose="020B0604020202020204" pitchFamily="34" charset="0"/>
            </a:endParaRPr>
          </a:p>
        </p:txBody>
      </p:sp>
      <p:sp>
        <p:nvSpPr>
          <p:cNvPr id="92" name="Rettangolo 91"/>
          <p:cNvSpPr/>
          <p:nvPr/>
        </p:nvSpPr>
        <p:spPr>
          <a:xfrm>
            <a:off x="15391826" y="31845422"/>
            <a:ext cx="14413539" cy="7598452"/>
          </a:xfrm>
          <a:prstGeom prst="rect">
            <a:avLst/>
          </a:prstGeom>
          <a:noFill/>
          <a:ln w="38100" cap="sq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88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5003" y="981526"/>
            <a:ext cx="5959264" cy="118719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4451" y="75866"/>
            <a:ext cx="3744416" cy="2998516"/>
          </a:xfrm>
          <a:prstGeom prst="rect">
            <a:avLst/>
          </a:prstGeom>
        </p:spPr>
      </p:pic>
      <p:sp>
        <p:nvSpPr>
          <p:cNvPr id="164" name="Rettangolo 3"/>
          <p:cNvSpPr/>
          <p:nvPr/>
        </p:nvSpPr>
        <p:spPr>
          <a:xfrm>
            <a:off x="0" y="39622286"/>
            <a:ext cx="30278256" cy="34855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1386459" y="14512400"/>
            <a:ext cx="11953328" cy="4947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solidFill>
                <a:schemeClr val="tx1"/>
              </a:solidFill>
              <a:cs typeface="Arial" pitchFamily="34" charset="0"/>
            </a:endParaRPr>
          </a:p>
          <a:p>
            <a:pPr algn="ctr"/>
            <a:endParaRPr lang="en-US" sz="4400" b="1" dirty="0" smtClean="0">
              <a:solidFill>
                <a:schemeClr val="tx1"/>
              </a:solidFill>
              <a:cs typeface="Arial" pitchFamily="34" charset="0"/>
            </a:endParaRPr>
          </a:p>
          <a:p>
            <a:pPr algn="ctr"/>
            <a:r>
              <a:rPr lang="en-US" sz="5400" b="1" dirty="0" smtClean="0">
                <a:solidFill>
                  <a:schemeClr val="tx1"/>
                </a:solidFill>
                <a:cs typeface="Arial" pitchFamily="34" charset="0"/>
              </a:rPr>
              <a:t>Method</a:t>
            </a:r>
          </a:p>
          <a:p>
            <a:r>
              <a:rPr lang="en-US" sz="4400" b="1" dirty="0" smtClean="0">
                <a:solidFill>
                  <a:schemeClr val="tx1"/>
                </a:solidFill>
                <a:cs typeface="Arial" pitchFamily="34" charset="0"/>
              </a:rPr>
              <a:t>a)  RTT test</a:t>
            </a:r>
          </a:p>
          <a:p>
            <a:pPr marL="742950" indent="-742950">
              <a:buAutoNum type="alphaLcParenR" startAt="2"/>
            </a:pPr>
            <a:r>
              <a:rPr lang="en-US" sz="4400" b="1" dirty="0" smtClean="0">
                <a:solidFill>
                  <a:schemeClr val="tx1"/>
                </a:solidFill>
                <a:cs typeface="Arial" pitchFamily="34" charset="0"/>
              </a:rPr>
              <a:t>Throughput test (TCP file download)</a:t>
            </a:r>
          </a:p>
          <a:p>
            <a:pPr marL="742950" indent="-742950">
              <a:buAutoNum type="alphaLcParenR" startAt="2"/>
            </a:pPr>
            <a:r>
              <a:rPr lang="en-US" sz="4400" b="1" dirty="0" smtClean="0">
                <a:solidFill>
                  <a:schemeClr val="tx1"/>
                </a:solidFill>
                <a:cs typeface="Arial" pitchFamily="34" charset="0"/>
              </a:rPr>
              <a:t>Line Capacity test (UDP file download)</a:t>
            </a:r>
            <a:r>
              <a:rPr lang="en-US" sz="4400" dirty="0" smtClean="0"/>
              <a:t>. </a:t>
            </a:r>
          </a:p>
          <a:p>
            <a:pPr marL="742950" indent="-742950"/>
            <a:r>
              <a:rPr lang="en-US" sz="4400" dirty="0" smtClean="0"/>
              <a:t>Details  are in A. Rufini, et al “Multilevel Bandwidth Measurements and Capacity Exploitation in Gigabit Passive Optical Networks” IET Communications 8, 2014, p. 3357 – 3365</a:t>
            </a:r>
            <a:r>
              <a:rPr lang="en-US" sz="44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</a:p>
          <a:p>
            <a:pPr marL="742950" indent="-742950">
              <a:buAutoNum type="alphaLcParenR" startAt="2"/>
            </a:pPr>
            <a:r>
              <a:rPr lang="en-US" sz="4400" b="1" dirty="0" smtClean="0">
                <a:solidFill>
                  <a:schemeClr val="tx1"/>
                </a:solidFill>
                <a:cs typeface="Arial" pitchFamily="34" charset="0"/>
              </a:rPr>
              <a:t>In case </a:t>
            </a:r>
            <a:r>
              <a:rPr lang="en-US" sz="4400" b="1" smtClean="0">
                <a:solidFill>
                  <a:schemeClr val="tx1"/>
                </a:solidFill>
                <a:cs typeface="Arial" pitchFamily="34" charset="0"/>
              </a:rPr>
              <a:t>of test anomalies</a:t>
            </a:r>
            <a:r>
              <a:rPr lang="en-US" sz="4400" b="1" dirty="0" smtClean="0">
                <a:solidFill>
                  <a:schemeClr val="tx1"/>
                </a:solidFill>
                <a:cs typeface="Arial" pitchFamily="34" charset="0"/>
              </a:rPr>
              <a:t>, by means of MPLANE </a:t>
            </a:r>
            <a:r>
              <a:rPr lang="en-US" sz="4400" b="1" dirty="0" err="1" smtClean="0">
                <a:solidFill>
                  <a:schemeClr val="tx1"/>
                </a:solidFill>
                <a:cs typeface="Arial" pitchFamily="34" charset="0"/>
              </a:rPr>
              <a:t>reasoner</a:t>
            </a:r>
            <a:r>
              <a:rPr lang="en-US" sz="4400" b="1" dirty="0" smtClean="0">
                <a:solidFill>
                  <a:schemeClr val="tx1"/>
                </a:solidFill>
                <a:cs typeface="Arial" pitchFamily="34" charset="0"/>
              </a:rPr>
              <a:t>, analysis on passive traffic is carried out</a:t>
            </a:r>
          </a:p>
          <a:p>
            <a:pPr algn="ctr"/>
            <a:endParaRPr lang="en-US" sz="40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endParaRPr lang="en-US" sz="4000" b="1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48" name="Picture 2" descr="Immagine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31675" y="12331254"/>
            <a:ext cx="17391818" cy="1016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Chart 1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2603" y="20828198"/>
            <a:ext cx="12961440" cy="835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Grafico 5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084203" y="32493494"/>
            <a:ext cx="1173730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085175" y="22916430"/>
            <a:ext cx="10448300" cy="6350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2" name="Immagine 51" descr="Euromedfigfinale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762723" y="32349478"/>
            <a:ext cx="8640960" cy="6264696"/>
          </a:xfrm>
          <a:prstGeom prst="rect">
            <a:avLst/>
          </a:prstGeom>
        </p:spPr>
      </p:pic>
      <p:pic>
        <p:nvPicPr>
          <p:cNvPr id="39" name="Immagine 38" descr="Foto nev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645042" y="40198350"/>
            <a:ext cx="2610175" cy="2610175"/>
          </a:xfrm>
          <a:prstGeom prst="rect">
            <a:avLst/>
          </a:prstGeom>
        </p:spPr>
      </p:pic>
      <p:sp>
        <p:nvSpPr>
          <p:cNvPr id="40" name="CasellaDiTesto 39"/>
          <p:cNvSpPr txBox="1"/>
          <p:nvPr/>
        </p:nvSpPr>
        <p:spPr>
          <a:xfrm>
            <a:off x="1458467" y="29253134"/>
            <a:ext cx="261063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 smtClean="0"/>
              <a:t>Example</a:t>
            </a:r>
            <a:r>
              <a:rPr lang="it-IT" sz="4000" dirty="0"/>
              <a:t> </a:t>
            </a:r>
            <a:r>
              <a:rPr lang="it-IT" sz="4000" dirty="0" smtClean="0"/>
              <a:t>of </a:t>
            </a:r>
            <a:r>
              <a:rPr lang="it-IT" sz="4000" dirty="0" err="1" smtClean="0"/>
              <a:t>Throughput</a:t>
            </a:r>
            <a:r>
              <a:rPr lang="it-IT" sz="4000" dirty="0"/>
              <a:t> </a:t>
            </a:r>
            <a:r>
              <a:rPr lang="it-IT" sz="4000" dirty="0" smtClean="0"/>
              <a:t>time </a:t>
            </a:r>
            <a:r>
              <a:rPr lang="it-IT" sz="4000" dirty="0" err="1" smtClean="0"/>
              <a:t>behaviour</a:t>
            </a:r>
            <a:r>
              <a:rPr lang="it-IT" sz="4000" dirty="0" smtClean="0"/>
              <a:t> for GPON </a:t>
            </a:r>
            <a:r>
              <a:rPr lang="it-IT" sz="4000" dirty="0" err="1" smtClean="0"/>
              <a:t>access</a:t>
            </a:r>
            <a:r>
              <a:rPr lang="it-IT" sz="4000" dirty="0"/>
              <a:t> </a:t>
            </a:r>
            <a:r>
              <a:rPr lang="it-IT" sz="4000" dirty="0" smtClean="0"/>
              <a:t>network                                                 </a:t>
            </a:r>
            <a:r>
              <a:rPr lang="it-IT" sz="4000" dirty="0" err="1" smtClean="0"/>
              <a:t>Packet</a:t>
            </a:r>
            <a:r>
              <a:rPr lang="it-IT" sz="4000" dirty="0" smtClean="0"/>
              <a:t> loss in case of UDP test</a:t>
            </a:r>
            <a:endParaRPr lang="it-IT" sz="4000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666379" y="38482352"/>
            <a:ext cx="29903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/>
              <a:t>More </a:t>
            </a:r>
            <a:r>
              <a:rPr lang="it-IT" sz="4000" dirty="0" err="1" smtClean="0"/>
              <a:t>fluxes</a:t>
            </a:r>
            <a:r>
              <a:rPr lang="it-IT" sz="4000" dirty="0" smtClean="0"/>
              <a:t> in case </a:t>
            </a:r>
            <a:r>
              <a:rPr lang="it-IT" sz="4000" dirty="0" err="1" smtClean="0"/>
              <a:t>of</a:t>
            </a:r>
            <a:r>
              <a:rPr lang="it-IT" sz="4000" dirty="0" smtClean="0"/>
              <a:t> network </a:t>
            </a:r>
            <a:r>
              <a:rPr lang="it-IT" sz="4000" dirty="0" err="1" smtClean="0"/>
              <a:t>segment</a:t>
            </a:r>
            <a:r>
              <a:rPr lang="it-IT" sz="4000" dirty="0" smtClean="0"/>
              <a:t> </a:t>
            </a:r>
            <a:r>
              <a:rPr lang="it-IT" sz="4000" dirty="0" err="1" smtClean="0"/>
              <a:t>bottleneck</a:t>
            </a:r>
            <a:r>
              <a:rPr lang="it-IT" sz="4000" dirty="0" smtClean="0"/>
              <a:t> (</a:t>
            </a:r>
            <a:r>
              <a:rPr lang="it-IT" sz="4000" dirty="0" err="1" smtClean="0"/>
              <a:t>bitstream</a:t>
            </a:r>
            <a:r>
              <a:rPr lang="it-IT" sz="4000" dirty="0" smtClean="0"/>
              <a:t> case)         Ten 10 Mb/s TCP </a:t>
            </a:r>
            <a:r>
              <a:rPr lang="it-IT" sz="4000" dirty="0" err="1" smtClean="0"/>
              <a:t>sessions</a:t>
            </a:r>
            <a:r>
              <a:rPr lang="it-IT" sz="4000" dirty="0" smtClean="0"/>
              <a:t> </a:t>
            </a:r>
            <a:r>
              <a:rPr lang="it-IT" sz="4000" dirty="0" err="1" smtClean="0"/>
              <a:t>to</a:t>
            </a:r>
            <a:r>
              <a:rPr lang="it-IT" sz="4000" dirty="0" smtClean="0"/>
              <a:t> exploit the </a:t>
            </a:r>
            <a:r>
              <a:rPr lang="it-IT" sz="4000" dirty="0" err="1" smtClean="0"/>
              <a:t>access</a:t>
            </a:r>
            <a:r>
              <a:rPr lang="it-IT" sz="4000" dirty="0" smtClean="0"/>
              <a:t> </a:t>
            </a:r>
            <a:r>
              <a:rPr lang="it-IT" sz="4000" dirty="0" err="1" smtClean="0"/>
              <a:t>capacity</a:t>
            </a:r>
            <a:r>
              <a:rPr lang="it-IT" sz="4000" dirty="0" smtClean="0"/>
              <a:t> (100 Mb/s)</a:t>
            </a:r>
            <a:endParaRPr lang="it-IT" sz="4000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19172435" y="12835310"/>
            <a:ext cx="55170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/>
              <a:t>Lab test for mSLAcert</a:t>
            </a:r>
            <a:endParaRPr lang="it-IT" sz="4800" dirty="0"/>
          </a:p>
        </p:txBody>
      </p:sp>
      <p:pic>
        <p:nvPicPr>
          <p:cNvPr id="1026" name="Picture 2" descr="C:\Users\Ari\Desktop\rufini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81669" y="40202564"/>
            <a:ext cx="2306790" cy="263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Immagine 33" descr="Elena_Mammi_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811395" y="40140426"/>
            <a:ext cx="2088232" cy="2668098"/>
          </a:xfrm>
          <a:prstGeom prst="rect">
            <a:avLst/>
          </a:prstGeom>
        </p:spPr>
      </p:pic>
      <p:pic>
        <p:nvPicPr>
          <p:cNvPr id="36" name="Immagine 3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242742" y="40198874"/>
            <a:ext cx="2641228" cy="260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568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294</Words>
  <Application>Microsoft Office PowerPoint</Application>
  <PresentationFormat>Personalizzato</PresentationFormat>
  <Paragraphs>29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Hassan Metwalley</dc:creator>
  <cp:lastModifiedBy>oem</cp:lastModifiedBy>
  <cp:revision>128</cp:revision>
  <dcterms:created xsi:type="dcterms:W3CDTF">2014-03-16T09:34:47Z</dcterms:created>
  <dcterms:modified xsi:type="dcterms:W3CDTF">2015-04-17T11:50:55Z</dcterms:modified>
</cp:coreProperties>
</file>