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481" r:id="rId2"/>
    <p:sldId id="453" r:id="rId3"/>
    <p:sldId id="483" r:id="rId4"/>
    <p:sldId id="454" r:id="rId5"/>
    <p:sldId id="477" r:id="rId6"/>
    <p:sldId id="455" r:id="rId7"/>
    <p:sldId id="456" r:id="rId8"/>
    <p:sldId id="457" r:id="rId9"/>
    <p:sldId id="458" r:id="rId10"/>
    <p:sldId id="459" r:id="rId11"/>
    <p:sldId id="460" r:id="rId12"/>
    <p:sldId id="462" r:id="rId13"/>
    <p:sldId id="463" r:id="rId14"/>
    <p:sldId id="464" r:id="rId15"/>
    <p:sldId id="465" r:id="rId16"/>
    <p:sldId id="484" r:id="rId17"/>
    <p:sldId id="466" r:id="rId18"/>
    <p:sldId id="467" r:id="rId19"/>
    <p:sldId id="479" r:id="rId20"/>
    <p:sldId id="468" r:id="rId21"/>
    <p:sldId id="469" r:id="rId22"/>
    <p:sldId id="470" r:id="rId23"/>
    <p:sldId id="471" r:id="rId24"/>
    <p:sldId id="472" r:id="rId25"/>
    <p:sldId id="485" r:id="rId26"/>
    <p:sldId id="473" r:id="rId27"/>
    <p:sldId id="474" r:id="rId28"/>
    <p:sldId id="475" r:id="rId29"/>
    <p:sldId id="476" r:id="rId30"/>
    <p:sldId id="478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zio Molina" initials="M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74E"/>
    <a:srgbClr val="404040"/>
    <a:srgbClr val="448497"/>
    <a:srgbClr val="35A1F7"/>
    <a:srgbClr val="F4782C"/>
    <a:srgbClr val="4A8DA3"/>
    <a:srgbClr val="0083A8"/>
    <a:srgbClr val="C44F16"/>
    <a:srgbClr val="595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9401" autoAdjust="0"/>
  </p:normalViewPr>
  <p:slideViewPr>
    <p:cSldViewPr snapToGrid="0" snapToObjects="1">
      <p:cViewPr varScale="1">
        <p:scale>
          <a:sx n="74" d="100"/>
          <a:sy n="74" d="100"/>
        </p:scale>
        <p:origin x="6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BB66-D833-F342-9D55-4A5ED2BD6D95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D6A82-6AD8-E443-93DD-F4367AB776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736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s-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5637" y="228534"/>
            <a:ext cx="2082800" cy="1079500"/>
          </a:xfrm>
          <a:prstGeom prst="rect">
            <a:avLst/>
          </a:prstGeom>
        </p:spPr>
      </p:pic>
      <p:pic>
        <p:nvPicPr>
          <p:cNvPr id="17" name="Image 16" descr="network_plug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067"/>
            <a:ext cx="9144000" cy="2612571"/>
          </a:xfrm>
          <a:prstGeom prst="rect">
            <a:avLst/>
          </a:prstGeom>
        </p:spPr>
      </p:pic>
      <p:pic>
        <p:nvPicPr>
          <p:cNvPr id="23" name="Image 22" descr="bloc-1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002"/>
            <a:ext cx="2520696" cy="3599688"/>
          </a:xfrm>
          <a:prstGeom prst="rect">
            <a:avLst/>
          </a:prstGeom>
        </p:spPr>
      </p:pic>
      <p:pic>
        <p:nvPicPr>
          <p:cNvPr id="24" name="Image 23" descr="bloc-1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41" y="1658002"/>
            <a:ext cx="2520696" cy="3599688"/>
          </a:xfrm>
          <a:prstGeom prst="rect">
            <a:avLst/>
          </a:prstGeom>
        </p:spPr>
      </p:pic>
      <p:pic>
        <p:nvPicPr>
          <p:cNvPr id="9" name="Image 8" descr="bloc-1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04" y="1658002"/>
            <a:ext cx="2520696" cy="35996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7163" y="362712"/>
            <a:ext cx="6879636" cy="725424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35A1F7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6832" y="2786856"/>
            <a:ext cx="2354906" cy="2275341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0083A8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78011" y="2786857"/>
            <a:ext cx="2363724" cy="2275340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0083A8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/>
          </p:nvPr>
        </p:nvSpPr>
        <p:spPr>
          <a:xfrm>
            <a:off x="6244468" y="2786857"/>
            <a:ext cx="2363725" cy="2275340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0083A8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42898" y="1803757"/>
            <a:ext cx="749300" cy="7493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50852" y="1803757"/>
            <a:ext cx="749300" cy="7493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91000" y="1803757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ia-1/3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12807" y="362712"/>
            <a:ext cx="6873992" cy="72542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EAA74E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9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 descr="network_plug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9993" y="228534"/>
            <a:ext cx="2082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6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ia-1/3-bloc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4" name="Image 13" descr="network_plug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  <p:sp>
        <p:nvSpPr>
          <p:cNvPr id="20" name="Rectangle à coins arrondis 19"/>
          <p:cNvSpPr/>
          <p:nvPr userDrawn="1"/>
        </p:nvSpPr>
        <p:spPr>
          <a:xfrm>
            <a:off x="162000" y="1359339"/>
            <a:ext cx="8820000" cy="5400000"/>
          </a:xfrm>
          <a:prstGeom prst="roundRect">
            <a:avLst>
              <a:gd name="adj" fmla="val 1643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07950" dir="5760000" algn="tl" rotWithShape="0">
              <a:srgbClr val="40404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14411" y="362712"/>
            <a:ext cx="6872388" cy="72542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EAA74E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9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8389" y="228534"/>
            <a:ext cx="2082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1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ia-fre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12807" y="362712"/>
            <a:ext cx="6873992" cy="72542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EAA74E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9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9993" y="228534"/>
            <a:ext cx="2082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-lit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6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12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 descr="logo-bl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07" y="105891"/>
            <a:ext cx="4053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9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98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17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9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4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18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05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-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nd-solution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2196" y="362712"/>
            <a:ext cx="7424603" cy="72542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6832" y="3465920"/>
            <a:ext cx="2354906" cy="1552184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78011" y="3465920"/>
            <a:ext cx="2363724" cy="1552184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/>
          </p:nvPr>
        </p:nvSpPr>
        <p:spPr>
          <a:xfrm>
            <a:off x="6244468" y="3465920"/>
            <a:ext cx="2363725" cy="1552184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4" name="Image 3" descr="titre-solu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12"/>
            <a:ext cx="1271016" cy="725424"/>
          </a:xfrm>
          <a:prstGeom prst="rect">
            <a:avLst/>
          </a:prstGeom>
        </p:spPr>
      </p:pic>
      <p:pic>
        <p:nvPicPr>
          <p:cNvPr id="15" name="Image 14" descr="icones-soluti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1" y="2539732"/>
            <a:ext cx="749808" cy="749808"/>
          </a:xfrm>
          <a:prstGeom prst="rect">
            <a:avLst/>
          </a:prstGeom>
        </p:spPr>
      </p:pic>
      <p:pic>
        <p:nvPicPr>
          <p:cNvPr id="25" name="Image 24" descr="icones-soluti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69" y="2539731"/>
            <a:ext cx="749808" cy="749808"/>
          </a:xfrm>
          <a:prstGeom prst="rect">
            <a:avLst/>
          </a:prstGeom>
        </p:spPr>
      </p:pic>
      <p:pic>
        <p:nvPicPr>
          <p:cNvPr id="26" name="Image 25" descr="icones-soluti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26" y="2539733"/>
            <a:ext cx="749808" cy="749808"/>
          </a:xfrm>
          <a:prstGeom prst="rect">
            <a:avLst/>
          </a:prstGeom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1755154" y="1155353"/>
            <a:ext cx="5633692" cy="582022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  <a:latin typeface="Montserrat-Regular"/>
                <a:cs typeface="Montserrat-Regular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7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1755154" y="5900269"/>
            <a:ext cx="5633692" cy="821206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0083A8"/>
                </a:solidFill>
                <a:latin typeface="Montserrat-Regular"/>
                <a:cs typeface="Montserrat-Regular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9" name="Image 18" descr="lightnin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00" y="1508080"/>
            <a:ext cx="270000" cy="540000"/>
          </a:xfrm>
          <a:prstGeom prst="rect">
            <a:avLst/>
          </a:prstGeom>
        </p:spPr>
      </p:pic>
      <p:pic>
        <p:nvPicPr>
          <p:cNvPr id="20" name="Image 19" descr="sun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0" y="51802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8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994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6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8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1434389"/>
            <a:ext cx="9144001" cy="2231249"/>
          </a:xfrm>
          <a:prstGeom prst="rect">
            <a:avLst/>
          </a:prstGeom>
          <a:solidFill>
            <a:srgbClr val="35A1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5A1F7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2417" y="2057988"/>
            <a:ext cx="1003300" cy="10033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75637" y="228534"/>
            <a:ext cx="2082800" cy="1079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7163" y="362712"/>
            <a:ext cx="6879636" cy="725424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35A1F7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6832" y="3853973"/>
            <a:ext cx="2354906" cy="2275341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0083A8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78011" y="3853973"/>
            <a:ext cx="2363724" cy="2275340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0083A8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/>
          </p:nvPr>
        </p:nvSpPr>
        <p:spPr>
          <a:xfrm>
            <a:off x="6244468" y="3853973"/>
            <a:ext cx="2363725" cy="2275340"/>
          </a:xfrm>
        </p:spPr>
        <p:txBody>
          <a:bodyPr>
            <a:normAutofit/>
          </a:bodyPr>
          <a:lstStyle>
            <a:lvl1pPr marL="0" indent="0" algn="ctr">
              <a:defRPr sz="1900">
                <a:solidFill>
                  <a:srgbClr val="0083A8"/>
                </a:solidFill>
                <a:latin typeface="Montserrat-Regular"/>
                <a:cs typeface="Montserrat-Regular"/>
              </a:defRPr>
            </a:lvl1pPr>
            <a:lvl2pPr marL="0" indent="0" algn="ctr"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900">
                <a:latin typeface="Montserrat-Regular"/>
                <a:cs typeface="Montserrat-Regular"/>
              </a:defRPr>
            </a:lvl3pPr>
            <a:lvl4pPr>
              <a:defRPr sz="1900">
                <a:latin typeface="Montserrat-Regular"/>
                <a:cs typeface="Montserrat-Regular"/>
              </a:defRPr>
            </a:lvl4pPr>
            <a:lvl5pPr>
              <a:defRPr sz="1900">
                <a:latin typeface="Montserrat-Regular"/>
                <a:cs typeface="Montserrat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5" name="Image 14" descr="solution-tunel-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649329"/>
            <a:ext cx="1801368" cy="1801368"/>
          </a:xfrm>
          <a:prstGeom prst="rect">
            <a:avLst/>
          </a:prstGeom>
        </p:spPr>
      </p:pic>
      <p:pic>
        <p:nvPicPr>
          <p:cNvPr id="16" name="Image 15" descr="solution-tunel-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4" y="2010517"/>
            <a:ext cx="1078992" cy="1078992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8818" y="2585121"/>
            <a:ext cx="1102482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>
            <a:off x="2392092" y="2585121"/>
            <a:ext cx="120152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5579927" y="2585121"/>
            <a:ext cx="120152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9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-cou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3649" y="362712"/>
            <a:ext cx="4583150" cy="725424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EAA74E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243036" y="1535113"/>
            <a:ext cx="5443763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35A1F7"/>
                </a:solidFill>
                <a:latin typeface="Montserrat-Regular"/>
                <a:cs typeface="Montserrat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243036" y="2174875"/>
            <a:ext cx="5443764" cy="3951288"/>
          </a:xfrm>
        </p:spPr>
        <p:txBody>
          <a:bodyPr/>
          <a:lstStyle>
            <a:lvl1pPr>
              <a:defRPr sz="19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>
              <a:defRPr sz="1200">
                <a:solidFill>
                  <a:srgbClr val="404040"/>
                </a:solidFill>
                <a:latin typeface="Montserrat-Regular"/>
                <a:cs typeface="Montserrat-Regular"/>
              </a:defRPr>
            </a:lvl3pPr>
            <a:lvl4pPr>
              <a:defRPr sz="1000">
                <a:solidFill>
                  <a:srgbClr val="404040"/>
                </a:solidFill>
                <a:latin typeface="Montserrat-Regular"/>
                <a:cs typeface="Montserrat-Regular"/>
              </a:defRPr>
            </a:lvl4pPr>
            <a:lvl5pPr>
              <a:defRPr sz="900">
                <a:solidFill>
                  <a:srgbClr val="404040"/>
                </a:solidFill>
                <a:latin typeface="Montserrat-Regular"/>
                <a:cs typeface="Montserrat-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 descr="arcoss130300017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3"/>
          <a:stretch/>
        </p:blipFill>
        <p:spPr>
          <a:xfrm>
            <a:off x="0" y="-1"/>
            <a:ext cx="3039903" cy="6874432"/>
          </a:xfrm>
          <a:prstGeom prst="rect">
            <a:avLst/>
          </a:prstGeom>
        </p:spPr>
      </p:pic>
      <p:pic>
        <p:nvPicPr>
          <p:cNvPr id="15" name="Image 14" descr="icones-soluti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36" y="338328"/>
            <a:ext cx="749808" cy="749808"/>
          </a:xfrm>
          <a:prstGeom prst="rect">
            <a:avLst/>
          </a:prstGeom>
        </p:spPr>
      </p:pic>
      <p:pic>
        <p:nvPicPr>
          <p:cNvPr id="11" name="Image 10" descr="logo-bleu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07" y="105891"/>
            <a:ext cx="4053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ia-2-colones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9" name="Image 18" descr="network_plug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  <p:sp>
        <p:nvSpPr>
          <p:cNvPr id="20" name="Rectangle à coins arrondis 19"/>
          <p:cNvSpPr/>
          <p:nvPr userDrawn="1"/>
        </p:nvSpPr>
        <p:spPr>
          <a:xfrm>
            <a:off x="401772" y="1558763"/>
            <a:ext cx="8340456" cy="5043390"/>
          </a:xfrm>
          <a:prstGeom prst="roundRect">
            <a:avLst>
              <a:gd name="adj" fmla="val 1643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07950" dir="5760000" algn="tl" rotWithShape="0">
              <a:srgbClr val="40404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" y="1558763"/>
            <a:ext cx="3960000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35A1F7"/>
                </a:solidFill>
                <a:latin typeface="Montserrat-Regular"/>
                <a:cs typeface="Montserrat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" y="2198525"/>
            <a:ext cx="3960000" cy="3951288"/>
          </a:xfrm>
        </p:spPr>
        <p:txBody>
          <a:bodyPr/>
          <a:lstStyle>
            <a:lvl1pPr marL="177800" indent="-177800">
              <a:defRPr sz="18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 marL="630238" indent="-173038">
              <a:defRPr sz="16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 marL="985838" indent="-71438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3pPr>
            <a:lvl4pPr marL="1522413" indent="-150813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4pPr>
            <a:lvl5pPr marL="1973263" indent="-144463">
              <a:defRPr sz="1200">
                <a:solidFill>
                  <a:srgbClr val="404040"/>
                </a:solidFill>
                <a:latin typeface="Montserrat-Regular"/>
                <a:cs typeface="Montserrat-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726800" y="1558763"/>
            <a:ext cx="3960000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35A1F7"/>
                </a:solidFill>
                <a:latin typeface="Montserrat-Regular"/>
                <a:cs typeface="Montserrat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4726800" y="2198525"/>
            <a:ext cx="3960000" cy="3951288"/>
          </a:xfrm>
        </p:spPr>
        <p:txBody>
          <a:bodyPr/>
          <a:lstStyle>
            <a:lvl1pPr marL="177800" indent="-177800">
              <a:defRPr sz="18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 marL="630238" indent="-173038">
              <a:defRPr sz="16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 marL="985838" indent="-71438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3pPr>
            <a:lvl4pPr marL="1522413" indent="-150813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4pPr>
            <a:lvl5pPr marL="1973263" indent="-144463">
              <a:defRPr sz="1200">
                <a:solidFill>
                  <a:srgbClr val="404040"/>
                </a:solidFill>
                <a:latin typeface="Montserrat-Regular"/>
                <a:cs typeface="Montserrat-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07163" y="362712"/>
            <a:ext cx="6879636" cy="725424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35A1F7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4572000" y="1796815"/>
            <a:ext cx="0" cy="4355629"/>
          </a:xfrm>
          <a:prstGeom prst="line">
            <a:avLst/>
          </a:prstGeom>
          <a:ln w="6350" cmpd="sng"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75637" y="228534"/>
            <a:ext cx="2082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laia-1/3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12807" y="362712"/>
            <a:ext cx="6873992" cy="72542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9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 descr="network_plug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9993" y="230012"/>
            <a:ext cx="2082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ia-1/3-bloc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9993" y="230012"/>
            <a:ext cx="2082800" cy="1079500"/>
          </a:xfrm>
          <a:prstGeom prst="rect">
            <a:avLst/>
          </a:prstGeom>
        </p:spPr>
      </p:pic>
      <p:pic>
        <p:nvPicPr>
          <p:cNvPr id="14" name="Image 13" descr="network_plug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  <p:sp>
        <p:nvSpPr>
          <p:cNvPr id="20" name="Rectangle à coins arrondis 19"/>
          <p:cNvSpPr/>
          <p:nvPr userDrawn="1"/>
        </p:nvSpPr>
        <p:spPr>
          <a:xfrm>
            <a:off x="162000" y="1359339"/>
            <a:ext cx="8820000" cy="5400000"/>
          </a:xfrm>
          <a:prstGeom prst="roundRect">
            <a:avLst>
              <a:gd name="adj" fmla="val 1643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07950" dir="5760000" algn="tl" rotWithShape="0">
              <a:srgbClr val="40404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14411" y="362712"/>
            <a:ext cx="6872388" cy="72542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9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24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ia-fre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12807" y="362712"/>
            <a:ext cx="6873992" cy="72542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346780" y="1489769"/>
            <a:ext cx="2700000" cy="2520000"/>
          </a:xfrm>
        </p:spPr>
        <p:txBody>
          <a:bodyPr/>
          <a:lstStyle>
            <a:lvl1pPr marL="84138" indent="-84138">
              <a:defRPr sz="1900" b="0">
                <a:solidFill>
                  <a:srgbClr val="35A1F7"/>
                </a:solidFill>
                <a:latin typeface="Montserrat-Bold"/>
                <a:cs typeface="Montserrat-Bold"/>
              </a:defRPr>
            </a:lvl1pPr>
            <a:lvl2pPr marL="273050" indent="-188913">
              <a:defRPr sz="1400" b="0">
                <a:solidFill>
                  <a:srgbClr val="404040"/>
                </a:solidFill>
                <a:latin typeface="Montserrat-Bold"/>
                <a:cs typeface="Montserrat-Bold"/>
              </a:defRPr>
            </a:lvl2pPr>
            <a:lvl3pPr marL="273050" indent="-95250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3pPr>
            <a:lvl4pPr marL="357188" indent="-84138">
              <a:defRPr sz="1000" b="0">
                <a:solidFill>
                  <a:srgbClr val="404040"/>
                </a:solidFill>
                <a:latin typeface="Montserrat-Bold"/>
                <a:cs typeface="Montserrat-Bold"/>
              </a:defRPr>
            </a:lvl4pPr>
            <a:lvl5pPr marL="534988" indent="-84138">
              <a:defRPr sz="900" b="0">
                <a:solidFill>
                  <a:srgbClr val="404040"/>
                </a:solidFill>
                <a:latin typeface="Montserrat-Bold"/>
                <a:cs typeface="Montserrat-Bol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9993" y="230012"/>
            <a:ext cx="2082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ia-2colones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o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9" name="Image 18" descr="network_plug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  <p:sp>
        <p:nvSpPr>
          <p:cNvPr id="20" name="Rectangle à coins arrondis 19"/>
          <p:cNvSpPr/>
          <p:nvPr userDrawn="1"/>
        </p:nvSpPr>
        <p:spPr>
          <a:xfrm>
            <a:off x="401772" y="1558763"/>
            <a:ext cx="8340456" cy="5043390"/>
          </a:xfrm>
          <a:prstGeom prst="roundRect">
            <a:avLst>
              <a:gd name="adj" fmla="val 1643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07950" dir="5760000" algn="tl" rotWithShape="0">
              <a:srgbClr val="40404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" y="1558763"/>
            <a:ext cx="3960000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35A1F7"/>
                </a:solidFill>
                <a:latin typeface="Montserrat-Regular"/>
                <a:cs typeface="Montserrat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" y="2198525"/>
            <a:ext cx="3960000" cy="3951288"/>
          </a:xfrm>
        </p:spPr>
        <p:txBody>
          <a:bodyPr/>
          <a:lstStyle>
            <a:lvl1pPr marL="177800" indent="-177800">
              <a:defRPr sz="18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 marL="630238" indent="-173038">
              <a:defRPr sz="16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 marL="985838" indent="-71438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3pPr>
            <a:lvl4pPr marL="1522413" indent="-150813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4pPr>
            <a:lvl5pPr marL="1973263" indent="-144463">
              <a:defRPr sz="1200">
                <a:solidFill>
                  <a:srgbClr val="404040"/>
                </a:solidFill>
                <a:latin typeface="Montserrat-Regular"/>
                <a:cs typeface="Montserrat-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726800" y="1558763"/>
            <a:ext cx="3960000" cy="639762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35A1F7"/>
                </a:solidFill>
                <a:latin typeface="Montserrat-Regular"/>
                <a:cs typeface="Montserrat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4726800" y="2198525"/>
            <a:ext cx="3960000" cy="3951288"/>
          </a:xfrm>
        </p:spPr>
        <p:txBody>
          <a:bodyPr/>
          <a:lstStyle>
            <a:lvl1pPr marL="177800" indent="-177800">
              <a:defRPr sz="1800">
                <a:solidFill>
                  <a:srgbClr val="404040"/>
                </a:solidFill>
                <a:latin typeface="Montserrat-Regular"/>
                <a:cs typeface="Montserrat-Regular"/>
              </a:defRPr>
            </a:lvl1pPr>
            <a:lvl2pPr marL="630238" indent="-173038">
              <a:defRPr sz="1600">
                <a:solidFill>
                  <a:srgbClr val="404040"/>
                </a:solidFill>
                <a:latin typeface="Montserrat-Regular"/>
                <a:cs typeface="Montserrat-Regular"/>
              </a:defRPr>
            </a:lvl2pPr>
            <a:lvl3pPr marL="985838" indent="-71438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3pPr>
            <a:lvl4pPr marL="1522413" indent="-150813">
              <a:defRPr sz="1400">
                <a:solidFill>
                  <a:srgbClr val="404040"/>
                </a:solidFill>
                <a:latin typeface="Montserrat-Regular"/>
                <a:cs typeface="Montserrat-Regular"/>
              </a:defRPr>
            </a:lvl4pPr>
            <a:lvl5pPr marL="1973263" indent="-144463">
              <a:defRPr sz="1200">
                <a:solidFill>
                  <a:srgbClr val="404040"/>
                </a:solidFill>
                <a:latin typeface="Montserrat-Regular"/>
                <a:cs typeface="Montserrat-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07163" y="362712"/>
            <a:ext cx="6879636" cy="725424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EAA74E"/>
                </a:solidFill>
                <a:latin typeface="Montserrat-Bold"/>
                <a:cs typeface="Montserrat-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4572000" y="1796815"/>
            <a:ext cx="0" cy="4355629"/>
          </a:xfrm>
          <a:prstGeom prst="line">
            <a:avLst/>
          </a:prstGeom>
          <a:ln w="6350" cmpd="sng"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75637" y="228534"/>
            <a:ext cx="2082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661B-A2AC-DB44-BB35-EF4F6D9FACC9}" type="datetimeFigureOut">
              <a:rPr lang="fr-FR" smtClean="0"/>
              <a:pPr/>
              <a:t>21/04/2015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CED2-C97B-1343-B10D-3A302157B80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4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61" r:id="rId3"/>
    <p:sldLayoutId id="2147483653" r:id="rId4"/>
    <p:sldLayoutId id="2147483669" r:id="rId5"/>
    <p:sldLayoutId id="2147483674" r:id="rId6"/>
    <p:sldLayoutId id="2147483677" r:id="rId7"/>
    <p:sldLayoutId id="2147483668" r:id="rId8"/>
    <p:sldLayoutId id="2147483671" r:id="rId9"/>
    <p:sldLayoutId id="2147483672" r:id="rId10"/>
    <p:sldLayoutId id="2147483664" r:id="rId11"/>
    <p:sldLayoutId id="2147483673" r:id="rId12"/>
    <p:sldLayoutId id="2147483670" r:id="rId13"/>
    <p:sldLayoutId id="2147483676" r:id="rId14"/>
    <p:sldLayoutId id="2147483650" r:id="rId15"/>
    <p:sldLayoutId id="2147483651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aiasolutions.com/" TargetMode="External"/><Relationship Id="rId2" Type="http://schemas.openxmlformats.org/officeDocument/2006/relationships/hyperlink" Target="mailto:mmolina@talaiasolutions.com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nwwkZG1n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macct.net/nanog61-pmacct-add-path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acct.net/nanog61-pmacct-add-path.pdf" TargetMode="External"/><Relationship Id="rId2" Type="http://schemas.openxmlformats.org/officeDocument/2006/relationships/hyperlink" Target="https://www.youtube.com/watch?v=4VnwwkZG1n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46779" y="1147310"/>
            <a:ext cx="8340019" cy="30584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b="1" dirty="0"/>
              <a:t>Cooperative inter-operator traffic measurement frameworks: technical challenges and barriers for industrial </a:t>
            </a:r>
            <a:r>
              <a:rPr lang="en-GB" sz="2800" b="1" dirty="0" smtClean="0"/>
              <a:t>adoption</a:t>
            </a: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 smtClean="0"/>
              <a:t>Maurizio </a:t>
            </a:r>
            <a:r>
              <a:rPr lang="en-US" sz="1800" dirty="0" smtClean="0"/>
              <a:t>Molina,  </a:t>
            </a:r>
            <a:r>
              <a:rPr lang="en-US" sz="1800" dirty="0" err="1" smtClean="0"/>
              <a:t>Talaia</a:t>
            </a:r>
            <a:r>
              <a:rPr lang="en-US" sz="1800" dirty="0" smtClean="0"/>
              <a:t> Solutions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500" dirty="0" smtClean="0">
                <a:hlinkClick r:id="rId2"/>
              </a:rPr>
              <a:t>mmolina@talaiasolutions.com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>
                <a:hlinkClick r:id="rId3"/>
              </a:rPr>
              <a:t>www.talaiasolutions.com</a:t>
            </a:r>
            <a:endParaRPr lang="en-US" sz="15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 err="1" smtClean="0"/>
              <a:t>mPlane</a:t>
            </a:r>
            <a:r>
              <a:rPr lang="en-US" sz="1800" dirty="0" smtClean="0"/>
              <a:t> industrial workshop, Barcelona 22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April 2015</a:t>
            </a:r>
            <a:endParaRPr lang="en-US" sz="1800" dirty="0"/>
          </a:p>
        </p:txBody>
      </p:sp>
      <p:sp>
        <p:nvSpPr>
          <p:cNvPr id="1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009110" y="6646595"/>
            <a:ext cx="2134889" cy="21140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z="1000" dirty="0" smtClean="0">
                <a:solidFill>
                  <a:schemeClr val="bg1"/>
                </a:solidFill>
              </a:rPr>
              <a:t> © 2014-2015 TALAIA Solutions</a:t>
            </a:r>
          </a:p>
        </p:txBody>
      </p:sp>
    </p:spTree>
    <p:extLst>
      <p:ext uri="{BB962C8B-B14F-4D97-AF65-F5344CB8AC3E}">
        <p14:creationId xmlns:p14="http://schemas.microsoft.com/office/powerpoint/2010/main" val="24701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MPLS vs IPSEC VPNs – some statements - from the point of view of who is responsible for the service (*) 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80" y="1489768"/>
            <a:ext cx="7184080" cy="454009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Go for MPLS: don’t risk your a… when there is a management videoconference!</a:t>
            </a:r>
          </a:p>
          <a:p>
            <a:pPr>
              <a:lnSpc>
                <a:spcPct val="150000"/>
              </a:lnSpc>
            </a:pPr>
            <a:r>
              <a:rPr lang="en-GB" sz="2300" dirty="0" smtClean="0"/>
              <a:t> MPLS is  overpriced and may work just as bad as IPSEC (especially in Africa)</a:t>
            </a:r>
          </a:p>
          <a:p>
            <a:pPr>
              <a:lnSpc>
                <a:spcPct val="150000"/>
              </a:lnSpc>
            </a:pPr>
            <a:r>
              <a:rPr lang="en-GB" sz="2300" dirty="0" smtClean="0"/>
              <a:t> Go for IPSEC avoid cable, DSL or anything not T1</a:t>
            </a:r>
          </a:p>
          <a:p>
            <a:pPr>
              <a:lnSpc>
                <a:spcPct val="150000"/>
              </a:lnSpc>
            </a:pPr>
            <a:r>
              <a:rPr lang="en-GB" sz="2300" dirty="0" smtClean="0"/>
              <a:t> Hybrid approach (per location or per application)</a:t>
            </a:r>
            <a:endParaRPr lang="en-GB" sz="1300" dirty="0" smtClean="0"/>
          </a:p>
          <a:p>
            <a:pPr>
              <a:lnSpc>
                <a:spcPct val="150000"/>
              </a:lnSpc>
            </a:pPr>
            <a:r>
              <a:rPr lang="en-GB" sz="2300" dirty="0" smtClean="0"/>
              <a:t> Use “half tunnels”: IPSEC until operator’s backbone MPLS Core</a:t>
            </a:r>
          </a:p>
          <a:p>
            <a:pPr>
              <a:lnSpc>
                <a:spcPct val="150000"/>
              </a:lnSpc>
            </a:pPr>
            <a:endParaRPr lang="en-GB" sz="2300" dirty="0" smtClean="0"/>
          </a:p>
          <a:p>
            <a:endParaRPr lang="en-GB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33009" y="6398262"/>
            <a:ext cx="4631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(*) http://packetlife.net/blog/2014/jul/14/replacing-mpls-wan-internet-vpn-overlay/ </a:t>
            </a:r>
          </a:p>
        </p:txBody>
      </p:sp>
    </p:spTree>
    <p:extLst>
      <p:ext uri="{BB962C8B-B14F-4D97-AF65-F5344CB8AC3E}">
        <p14:creationId xmlns:p14="http://schemas.microsoft.com/office/powerpoint/2010/main" val="18692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And </a:t>
            </a:r>
            <a:r>
              <a:rPr lang="en-GB" sz="2400" dirty="0" smtClean="0"/>
              <a:t>eventually some  words of </a:t>
            </a:r>
            <a:r>
              <a:rPr lang="en-GB" sz="2400" dirty="0" smtClean="0"/>
              <a:t>wisdom… </a:t>
            </a:r>
            <a:r>
              <a:rPr lang="en-GB" sz="2400" dirty="0" smtClean="0"/>
              <a:t>(*)</a:t>
            </a:r>
            <a:br>
              <a:rPr lang="en-GB" sz="2400" dirty="0" smtClean="0"/>
            </a:br>
            <a:r>
              <a:rPr lang="en-GB" sz="2400" dirty="0" smtClean="0"/>
              <a:t>Thanks </a:t>
            </a:r>
            <a:r>
              <a:rPr lang="en-GB" sz="2400" dirty="0" smtClean="0"/>
              <a:t>Jeff!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9"/>
            <a:ext cx="7871014" cy="361141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“Good </a:t>
            </a:r>
            <a:r>
              <a:rPr lang="en-GB" sz="2300" i="1" dirty="0"/>
              <a:t>monitoring</a:t>
            </a:r>
            <a:r>
              <a:rPr lang="en-GB" sz="2300" dirty="0"/>
              <a:t> will make a huge difference. Find something that will watch packet loss performance, one way latency, etc. </a:t>
            </a:r>
            <a:r>
              <a:rPr lang="en-GB" sz="2300" dirty="0" err="1"/>
              <a:t>PerfSonar</a:t>
            </a:r>
            <a:r>
              <a:rPr lang="en-GB" sz="2300" dirty="0"/>
              <a:t> is OSS and geared toward high performance research networks. </a:t>
            </a:r>
            <a:r>
              <a:rPr lang="en-GB" sz="2300" dirty="0" err="1"/>
              <a:t>AppNeta</a:t>
            </a:r>
            <a:r>
              <a:rPr lang="en-GB" sz="2300" dirty="0"/>
              <a:t> is a slicker solution, and also much more expensive. There's likely other solutions out there, but 5 pings every minute aren't going to do the trick. Issues live in the seconds when your polling monitor isn't </a:t>
            </a:r>
            <a:r>
              <a:rPr lang="en-GB" sz="2300" dirty="0" smtClean="0"/>
              <a:t>running”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3009" y="6398262"/>
            <a:ext cx="4631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(*) http://packetlife.net/blog/2014/jul/14/replacing-mpls-wan-internet-vpn-overlay/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1316" y="5438152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4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MPLS vs IPSEC </a:t>
            </a:r>
            <a:r>
              <a:rPr lang="en-GB" dirty="0" smtClean="0"/>
              <a:t>VPNs scenario questions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8340019" cy="439344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dirty="0" smtClean="0"/>
              <a:t> Q: Could the </a:t>
            </a:r>
            <a:r>
              <a:rPr lang="en-GB" dirty="0" err="1" smtClean="0"/>
              <a:t>mPlane</a:t>
            </a:r>
            <a:r>
              <a:rPr lang="en-GB" dirty="0" smtClean="0"/>
              <a:t> toolset help in moving away from the “war of religion” IPSEC vs MPLs or from the (time consuming) “trial and error” approach?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Q: In other words, can it help achieving a </a:t>
            </a:r>
            <a:r>
              <a:rPr lang="en-GB" i="1" dirty="0" smtClean="0"/>
              <a:t>dynamic</a:t>
            </a:r>
            <a:r>
              <a:rPr lang="en-GB" dirty="0" smtClean="0"/>
              <a:t> VPN traffic control mechanism? </a:t>
            </a:r>
            <a:r>
              <a:rPr lang="en-GB" dirty="0"/>
              <a:t>W</a:t>
            </a:r>
            <a:r>
              <a:rPr lang="en-GB" dirty="0" smtClean="0"/>
              <a:t>hat is needed to couple it with mechanisms to re-route traffic in real time to better performing “pipes” (e.g. another ISP, or from IPSEC to MPLS VPN)?</a:t>
            </a:r>
          </a:p>
        </p:txBody>
      </p:sp>
    </p:spTree>
    <p:extLst>
      <p:ext uri="{BB962C8B-B14F-4D97-AF65-F5344CB8AC3E}">
        <p14:creationId xmlns:p14="http://schemas.microsoft.com/office/powerpoint/2010/main" val="391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Monitoring in SDN Networks (*)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310176"/>
            <a:ext cx="5413524" cy="35515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2300" dirty="0" smtClean="0"/>
              <a:t> </a:t>
            </a:r>
            <a:r>
              <a:rPr lang="en-GB" sz="2300" dirty="0" err="1" smtClean="0"/>
              <a:t>OpenFlow</a:t>
            </a:r>
            <a:r>
              <a:rPr lang="en-GB" sz="2300" dirty="0" smtClean="0"/>
              <a:t> Controller is fully aware </a:t>
            </a:r>
            <a:r>
              <a:rPr lang="en-GB" sz="2300" dirty="0"/>
              <a:t>of </a:t>
            </a:r>
            <a:r>
              <a:rPr lang="en-GB" sz="2300" dirty="0" smtClean="0"/>
              <a:t>Network Topology under its administrative control</a:t>
            </a:r>
          </a:p>
          <a:p>
            <a:pPr lvl="1">
              <a:lnSpc>
                <a:spcPct val="170000"/>
              </a:lnSpc>
            </a:pPr>
            <a:r>
              <a:rPr lang="en-GB" sz="1800" dirty="0" smtClean="0"/>
              <a:t>also of IP </a:t>
            </a:r>
            <a:r>
              <a:rPr lang="en-GB" sz="1800" dirty="0" err="1" smtClean="0"/>
              <a:t>Natting</a:t>
            </a:r>
            <a:r>
              <a:rPr lang="en-GB" sz="1800" dirty="0" smtClean="0"/>
              <a:t> and MAC addresses at endpoints</a:t>
            </a:r>
          </a:p>
          <a:p>
            <a:pPr lvl="1">
              <a:lnSpc>
                <a:spcPct val="170000"/>
              </a:lnSpc>
            </a:pPr>
            <a:r>
              <a:rPr lang="en-GB" sz="1800" dirty="0" smtClean="0"/>
              <a:t>Potentially good for flow de-duplication, which is a nasty task!</a:t>
            </a:r>
          </a:p>
          <a:p>
            <a:pPr>
              <a:lnSpc>
                <a:spcPct val="170000"/>
              </a:lnSpc>
            </a:pPr>
            <a:r>
              <a:rPr lang="en-GB" sz="2300" dirty="0" smtClean="0"/>
              <a:t> Bytes and packet counters associated to every </a:t>
            </a:r>
            <a:r>
              <a:rPr lang="en-GB" sz="2300" dirty="0" err="1" smtClean="0"/>
              <a:t>OpenFlow</a:t>
            </a:r>
            <a:r>
              <a:rPr lang="en-GB" sz="2300" dirty="0" smtClean="0"/>
              <a:t> entry in OF switches</a:t>
            </a:r>
          </a:p>
          <a:p>
            <a:pPr lvl="1">
              <a:lnSpc>
                <a:spcPct val="170000"/>
              </a:lnSpc>
            </a:pPr>
            <a:r>
              <a:rPr lang="en-GB" sz="1800" dirty="0" smtClean="0"/>
              <a:t>OF controller can read these stats on switches asynchronously</a:t>
            </a:r>
          </a:p>
          <a:p>
            <a:pPr lvl="1">
              <a:lnSpc>
                <a:spcPct val="170000"/>
              </a:lnSpc>
            </a:pPr>
            <a:r>
              <a:rPr lang="en-GB" sz="1800" dirty="0" smtClean="0"/>
              <a:t>final summary is sent to controller upon OF entry removal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1478" y="6535890"/>
            <a:ext cx="4515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(*) some inputs coming from publicly </a:t>
            </a:r>
            <a:r>
              <a:rPr lang="en-GB" sz="1000" dirty="0"/>
              <a:t>available material on http://blog.ipspace.net/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76" y="5700201"/>
            <a:ext cx="616744" cy="461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03" y="5699733"/>
            <a:ext cx="616744" cy="461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0" y="5699734"/>
            <a:ext cx="616744" cy="461963"/>
          </a:xfrm>
          <a:prstGeom prst="rect">
            <a:avLst/>
          </a:prstGeom>
        </p:spPr>
      </p:pic>
      <p:pic>
        <p:nvPicPr>
          <p:cNvPr id="1032" name="Picture 8" descr="https://svn.apache.org/repos/asf/openoffice/symphony/trunk/main/extras/source/gallery/symbols/Icon-Computer01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72" y="5661270"/>
            <a:ext cx="538888" cy="53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vn.apache.org/repos/asf/openoffice/symphony/trunk/main/extras/source/gallery/symbols/Icon-Computer01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99" y="5661270"/>
            <a:ext cx="538888" cy="53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conshock.com/img_jpg/VISTA/computer_gadgets/jpg/256/serv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86" y="4280598"/>
            <a:ext cx="617728" cy="617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1032" idx="3"/>
            <a:endCxn id="9" idx="1"/>
          </p:cNvCxnSpPr>
          <p:nvPr/>
        </p:nvCxnSpPr>
        <p:spPr>
          <a:xfrm>
            <a:off x="2367860" y="5930714"/>
            <a:ext cx="7206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7" idx="1"/>
          </p:cNvCxnSpPr>
          <p:nvPr/>
        </p:nvCxnSpPr>
        <p:spPr>
          <a:xfrm>
            <a:off x="3705247" y="5930715"/>
            <a:ext cx="1225729" cy="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11" idx="1"/>
          </p:cNvCxnSpPr>
          <p:nvPr/>
        </p:nvCxnSpPr>
        <p:spPr>
          <a:xfrm flipV="1">
            <a:off x="5547720" y="5930716"/>
            <a:ext cx="1225730" cy="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13" idx="1"/>
          </p:cNvCxnSpPr>
          <p:nvPr/>
        </p:nvCxnSpPr>
        <p:spPr>
          <a:xfrm flipV="1">
            <a:off x="7390194" y="5930714"/>
            <a:ext cx="94900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325903" y="4535932"/>
            <a:ext cx="2751827" cy="1155939"/>
          </a:xfrm>
          <a:custGeom>
            <a:avLst/>
            <a:gdLst>
              <a:gd name="connsiteX0" fmla="*/ 0 w 2751827"/>
              <a:gd name="connsiteY0" fmla="*/ 1155939 h 1155939"/>
              <a:gd name="connsiteX1" fmla="*/ 810883 w 2751827"/>
              <a:gd name="connsiteY1" fmla="*/ 439947 h 1155939"/>
              <a:gd name="connsiteX2" fmla="*/ 2751827 w 2751827"/>
              <a:gd name="connsiteY2" fmla="*/ 0 h 115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1827" h="1155939">
                <a:moveTo>
                  <a:pt x="0" y="1155939"/>
                </a:moveTo>
                <a:cubicBezTo>
                  <a:pt x="176122" y="894271"/>
                  <a:pt x="352245" y="632603"/>
                  <a:pt x="810883" y="439947"/>
                </a:cubicBezTo>
                <a:cubicBezTo>
                  <a:pt x="1269521" y="247291"/>
                  <a:pt x="2010674" y="123645"/>
                  <a:pt x="2751827" y="0"/>
                </a:cubicBezTo>
              </a:path>
            </a:pathLst>
          </a:custGeom>
          <a:noFill/>
          <a:ln>
            <a:prstDash val="dash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429420" y="4639449"/>
            <a:ext cx="2631057" cy="1043796"/>
          </a:xfrm>
          <a:custGeom>
            <a:avLst/>
            <a:gdLst>
              <a:gd name="connsiteX0" fmla="*/ 2631057 w 2631057"/>
              <a:gd name="connsiteY0" fmla="*/ 0 h 1043796"/>
              <a:gd name="connsiteX1" fmla="*/ 681487 w 2631057"/>
              <a:gd name="connsiteY1" fmla="*/ 422694 h 1043796"/>
              <a:gd name="connsiteX2" fmla="*/ 0 w 2631057"/>
              <a:gd name="connsiteY2" fmla="*/ 1043796 h 1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1043796">
                <a:moveTo>
                  <a:pt x="2631057" y="0"/>
                </a:moveTo>
                <a:cubicBezTo>
                  <a:pt x="1875526" y="124364"/>
                  <a:pt x="1119996" y="248728"/>
                  <a:pt x="681487" y="422694"/>
                </a:cubicBezTo>
                <a:cubicBezTo>
                  <a:pt x="242978" y="596660"/>
                  <a:pt x="121489" y="820228"/>
                  <a:pt x="0" y="1043796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5132204" y="4679032"/>
            <a:ext cx="928273" cy="1052422"/>
          </a:xfrm>
          <a:custGeom>
            <a:avLst/>
            <a:gdLst>
              <a:gd name="connsiteX0" fmla="*/ 0 w 2751827"/>
              <a:gd name="connsiteY0" fmla="*/ 1155939 h 1155939"/>
              <a:gd name="connsiteX1" fmla="*/ 810883 w 2751827"/>
              <a:gd name="connsiteY1" fmla="*/ 439947 h 1155939"/>
              <a:gd name="connsiteX2" fmla="*/ 2751827 w 2751827"/>
              <a:gd name="connsiteY2" fmla="*/ 0 h 115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1827" h="1155939">
                <a:moveTo>
                  <a:pt x="0" y="1155939"/>
                </a:moveTo>
                <a:cubicBezTo>
                  <a:pt x="176122" y="894271"/>
                  <a:pt x="352245" y="632603"/>
                  <a:pt x="810883" y="439947"/>
                </a:cubicBezTo>
                <a:cubicBezTo>
                  <a:pt x="1269521" y="247291"/>
                  <a:pt x="2010674" y="123645"/>
                  <a:pt x="2751827" y="0"/>
                </a:cubicBezTo>
              </a:path>
            </a:pathLst>
          </a:custGeom>
          <a:noFill/>
          <a:ln>
            <a:prstDash val="dash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5235722" y="4772506"/>
            <a:ext cx="887534" cy="950322"/>
          </a:xfrm>
          <a:custGeom>
            <a:avLst/>
            <a:gdLst>
              <a:gd name="connsiteX0" fmla="*/ 2631057 w 2631057"/>
              <a:gd name="connsiteY0" fmla="*/ 0 h 1043796"/>
              <a:gd name="connsiteX1" fmla="*/ 681487 w 2631057"/>
              <a:gd name="connsiteY1" fmla="*/ 422694 h 1043796"/>
              <a:gd name="connsiteX2" fmla="*/ 0 w 2631057"/>
              <a:gd name="connsiteY2" fmla="*/ 1043796 h 1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1043796">
                <a:moveTo>
                  <a:pt x="2631057" y="0"/>
                </a:moveTo>
                <a:cubicBezTo>
                  <a:pt x="1875526" y="124364"/>
                  <a:pt x="1119996" y="248728"/>
                  <a:pt x="681487" y="422694"/>
                </a:cubicBezTo>
                <a:cubicBezTo>
                  <a:pt x="242978" y="596660"/>
                  <a:pt x="121489" y="820228"/>
                  <a:pt x="0" y="1043796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6609471" y="4639449"/>
            <a:ext cx="502077" cy="1094689"/>
          </a:xfrm>
          <a:custGeom>
            <a:avLst/>
            <a:gdLst>
              <a:gd name="connsiteX0" fmla="*/ 0 w 2751827"/>
              <a:gd name="connsiteY0" fmla="*/ 1155939 h 1155939"/>
              <a:gd name="connsiteX1" fmla="*/ 810883 w 2751827"/>
              <a:gd name="connsiteY1" fmla="*/ 439947 h 1155939"/>
              <a:gd name="connsiteX2" fmla="*/ 2751827 w 2751827"/>
              <a:gd name="connsiteY2" fmla="*/ 0 h 115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1827" h="1155939">
                <a:moveTo>
                  <a:pt x="0" y="1155939"/>
                </a:moveTo>
                <a:cubicBezTo>
                  <a:pt x="176122" y="894271"/>
                  <a:pt x="352245" y="632603"/>
                  <a:pt x="810883" y="439947"/>
                </a:cubicBezTo>
                <a:cubicBezTo>
                  <a:pt x="1269521" y="247291"/>
                  <a:pt x="2010674" y="123645"/>
                  <a:pt x="2751827" y="0"/>
                </a:cubicBezTo>
              </a:path>
            </a:pathLst>
          </a:custGeom>
          <a:noFill/>
          <a:ln>
            <a:prstDash val="dash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flipH="1">
            <a:off x="6592219" y="4742966"/>
            <a:ext cx="480042" cy="988488"/>
          </a:xfrm>
          <a:custGeom>
            <a:avLst/>
            <a:gdLst>
              <a:gd name="connsiteX0" fmla="*/ 2631057 w 2631057"/>
              <a:gd name="connsiteY0" fmla="*/ 0 h 1043796"/>
              <a:gd name="connsiteX1" fmla="*/ 681487 w 2631057"/>
              <a:gd name="connsiteY1" fmla="*/ 422694 h 1043796"/>
              <a:gd name="connsiteX2" fmla="*/ 0 w 2631057"/>
              <a:gd name="connsiteY2" fmla="*/ 1043796 h 1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1043796">
                <a:moveTo>
                  <a:pt x="2631057" y="0"/>
                </a:moveTo>
                <a:cubicBezTo>
                  <a:pt x="1875526" y="124364"/>
                  <a:pt x="1119996" y="248728"/>
                  <a:pt x="681487" y="422694"/>
                </a:cubicBezTo>
                <a:cubicBezTo>
                  <a:pt x="242978" y="596660"/>
                  <a:pt x="121489" y="820228"/>
                  <a:pt x="0" y="1043796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857304" y="6208042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switch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1816" y="6181820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switch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592219" y="6193822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switch</a:t>
            </a:r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5635" y="4307233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controller</a:t>
            </a:r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7257" y="4836902"/>
            <a:ext cx="2501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- OF forwarding entries installation, removal</a:t>
            </a:r>
          </a:p>
          <a:p>
            <a:r>
              <a:rPr lang="en-GB" sz="1000" dirty="0" smtClean="0"/>
              <a:t>- OF </a:t>
            </a:r>
            <a:r>
              <a:rPr lang="en-GB" sz="1000" dirty="0"/>
              <a:t>forwarding </a:t>
            </a:r>
            <a:r>
              <a:rPr lang="en-GB" sz="1000" dirty="0" smtClean="0"/>
              <a:t>entries statistics</a:t>
            </a:r>
          </a:p>
          <a:p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31004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Monitoring in SDN Networks (*)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7" y="1489767"/>
            <a:ext cx="7080697" cy="37439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GB" sz="2300" dirty="0" smtClean="0"/>
              <a:t>No pre-defined measurement granularity like SNMP counters or “old” </a:t>
            </a:r>
            <a:r>
              <a:rPr lang="en-GB" sz="2300" dirty="0" err="1" smtClean="0"/>
              <a:t>NetFlow</a:t>
            </a:r>
            <a:r>
              <a:rPr lang="en-GB" sz="2300" dirty="0" smtClean="0"/>
              <a:t>(v5).</a:t>
            </a:r>
          </a:p>
          <a:p>
            <a:pPr>
              <a:lnSpc>
                <a:spcPct val="170000"/>
              </a:lnSpc>
            </a:pPr>
            <a:r>
              <a:rPr lang="en-GB" sz="2300" dirty="0" smtClean="0"/>
              <a:t>Approach: install “</a:t>
            </a:r>
            <a:r>
              <a:rPr lang="en-GB" sz="2300" dirty="0"/>
              <a:t>coarse granularity forwarding entries</a:t>
            </a:r>
            <a:r>
              <a:rPr lang="en-GB" sz="2300" dirty="0" smtClean="0"/>
              <a:t>”, dynamically increase granularity if needed.</a:t>
            </a:r>
            <a:endParaRPr lang="en-GB" sz="2300" dirty="0"/>
          </a:p>
          <a:p>
            <a:pPr>
              <a:lnSpc>
                <a:spcPct val="170000"/>
              </a:lnSpc>
            </a:pPr>
            <a:r>
              <a:rPr lang="en-GB" sz="2300" dirty="0" smtClean="0"/>
              <a:t>This is  </a:t>
            </a:r>
            <a:r>
              <a:rPr lang="en-GB" sz="2300" b="1" i="1" dirty="0" smtClean="0"/>
              <a:t>not completely new</a:t>
            </a:r>
            <a:r>
              <a:rPr lang="en-GB" sz="2300" dirty="0" smtClean="0"/>
              <a:t>: </a:t>
            </a:r>
            <a:r>
              <a:rPr lang="en-GB" sz="2300" dirty="0"/>
              <a:t>template-</a:t>
            </a:r>
            <a:r>
              <a:rPr lang="en-GB" sz="2300" dirty="0" smtClean="0"/>
              <a:t>based </a:t>
            </a:r>
            <a:r>
              <a:rPr lang="en-GB" sz="2300" dirty="0" err="1" smtClean="0"/>
              <a:t>NetFlow</a:t>
            </a:r>
            <a:r>
              <a:rPr lang="en-GB" sz="2300" dirty="0" smtClean="0"/>
              <a:t> v9 or IPFIX are similar</a:t>
            </a:r>
          </a:p>
          <a:p>
            <a:pPr>
              <a:lnSpc>
                <a:spcPct val="170000"/>
              </a:lnSpc>
            </a:pPr>
            <a:r>
              <a:rPr lang="en-GB" sz="2300" dirty="0" smtClean="0"/>
              <a:t>What changes is that this measurement functionality is “embedded in the OF protocol” and a separate protocol like </a:t>
            </a:r>
            <a:r>
              <a:rPr lang="en-GB" sz="2300" dirty="0" err="1" smtClean="0"/>
              <a:t>NetFlow</a:t>
            </a:r>
            <a:r>
              <a:rPr lang="en-GB" sz="2300" dirty="0" smtClean="0"/>
              <a:t> is not needed</a:t>
            </a:r>
          </a:p>
          <a:p>
            <a:pPr lvl="1">
              <a:lnSpc>
                <a:spcPct val="170000"/>
              </a:lnSpc>
            </a:pPr>
            <a:r>
              <a:rPr lang="en-GB" sz="1800" dirty="0" smtClean="0"/>
              <a:t>Some vendors however guarantee they can support legacy </a:t>
            </a:r>
            <a:r>
              <a:rPr lang="en-GB" sz="1800" dirty="0" err="1" smtClean="0"/>
              <a:t>NetFlow</a:t>
            </a:r>
            <a:r>
              <a:rPr lang="en-GB" sz="1800" dirty="0" smtClean="0"/>
              <a:t> </a:t>
            </a:r>
            <a:r>
              <a:rPr lang="en-GB" sz="1800" i="1" dirty="0" smtClean="0"/>
              <a:t>Collectors</a:t>
            </a:r>
          </a:p>
          <a:p>
            <a:pPr>
              <a:lnSpc>
                <a:spcPct val="170000"/>
              </a:lnSpc>
            </a:pPr>
            <a:r>
              <a:rPr lang="en-GB" sz="2300" dirty="0"/>
              <a:t>E</a:t>
            </a:r>
            <a:r>
              <a:rPr lang="en-GB" sz="2300" dirty="0" smtClean="0"/>
              <a:t>asier to implement </a:t>
            </a:r>
            <a:r>
              <a:rPr lang="en-GB" sz="2300" i="1" dirty="0" smtClean="0"/>
              <a:t>actions</a:t>
            </a:r>
            <a:r>
              <a:rPr lang="en-GB" sz="2300" dirty="0" smtClean="0"/>
              <a:t> (packet sampling, flow </a:t>
            </a:r>
            <a:r>
              <a:rPr lang="en-GB" sz="2300" dirty="0" err="1" smtClean="0"/>
              <a:t>blackholing</a:t>
            </a:r>
            <a:r>
              <a:rPr lang="en-GB" sz="2300" dirty="0" smtClean="0"/>
              <a:t>, redirection to scrubbing devices)</a:t>
            </a: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62794" y="6548718"/>
            <a:ext cx="4515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(*) some inputs coming from publicly </a:t>
            </a:r>
            <a:r>
              <a:rPr lang="en-GB" sz="1000" dirty="0"/>
              <a:t>available material on http://blog.ipspace.net/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56" y="5854137"/>
            <a:ext cx="616744" cy="461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83" y="5853669"/>
            <a:ext cx="616744" cy="461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30" y="5853670"/>
            <a:ext cx="616744" cy="461963"/>
          </a:xfrm>
          <a:prstGeom prst="rect">
            <a:avLst/>
          </a:prstGeom>
        </p:spPr>
      </p:pic>
      <p:pic>
        <p:nvPicPr>
          <p:cNvPr id="1032" name="Picture 8" descr="https://svn.apache.org/repos/asf/openoffice/symphony/trunk/main/extras/source/gallery/symbols/Icon-Computer01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52" y="5815206"/>
            <a:ext cx="538888" cy="53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vn.apache.org/repos/asf/openoffice/symphony/trunk/main/extras/source/gallery/symbols/Icon-Computer01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479" y="5815206"/>
            <a:ext cx="538888" cy="53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conshock.com/img_jpg/VISTA/computer_gadgets/jpg/256/server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66" y="4434534"/>
            <a:ext cx="617728" cy="617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1032" idx="3"/>
            <a:endCxn id="9" idx="1"/>
          </p:cNvCxnSpPr>
          <p:nvPr/>
        </p:nvCxnSpPr>
        <p:spPr>
          <a:xfrm>
            <a:off x="2405140" y="6084650"/>
            <a:ext cx="7206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7" idx="1"/>
          </p:cNvCxnSpPr>
          <p:nvPr/>
        </p:nvCxnSpPr>
        <p:spPr>
          <a:xfrm>
            <a:off x="3742527" y="6084651"/>
            <a:ext cx="1225729" cy="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11" idx="1"/>
          </p:cNvCxnSpPr>
          <p:nvPr/>
        </p:nvCxnSpPr>
        <p:spPr>
          <a:xfrm flipV="1">
            <a:off x="5585000" y="6084652"/>
            <a:ext cx="1225730" cy="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13" idx="1"/>
          </p:cNvCxnSpPr>
          <p:nvPr/>
        </p:nvCxnSpPr>
        <p:spPr>
          <a:xfrm flipV="1">
            <a:off x="7427474" y="6084650"/>
            <a:ext cx="94900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363183" y="4689868"/>
            <a:ext cx="2751827" cy="1155939"/>
          </a:xfrm>
          <a:custGeom>
            <a:avLst/>
            <a:gdLst>
              <a:gd name="connsiteX0" fmla="*/ 0 w 2751827"/>
              <a:gd name="connsiteY0" fmla="*/ 1155939 h 1155939"/>
              <a:gd name="connsiteX1" fmla="*/ 810883 w 2751827"/>
              <a:gd name="connsiteY1" fmla="*/ 439947 h 1155939"/>
              <a:gd name="connsiteX2" fmla="*/ 2751827 w 2751827"/>
              <a:gd name="connsiteY2" fmla="*/ 0 h 115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1827" h="1155939">
                <a:moveTo>
                  <a:pt x="0" y="1155939"/>
                </a:moveTo>
                <a:cubicBezTo>
                  <a:pt x="176122" y="894271"/>
                  <a:pt x="352245" y="632603"/>
                  <a:pt x="810883" y="439947"/>
                </a:cubicBezTo>
                <a:cubicBezTo>
                  <a:pt x="1269521" y="247291"/>
                  <a:pt x="2010674" y="123645"/>
                  <a:pt x="2751827" y="0"/>
                </a:cubicBezTo>
              </a:path>
            </a:pathLst>
          </a:custGeom>
          <a:noFill/>
          <a:ln>
            <a:prstDash val="dash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466700" y="4793385"/>
            <a:ext cx="2631057" cy="1043796"/>
          </a:xfrm>
          <a:custGeom>
            <a:avLst/>
            <a:gdLst>
              <a:gd name="connsiteX0" fmla="*/ 2631057 w 2631057"/>
              <a:gd name="connsiteY0" fmla="*/ 0 h 1043796"/>
              <a:gd name="connsiteX1" fmla="*/ 681487 w 2631057"/>
              <a:gd name="connsiteY1" fmla="*/ 422694 h 1043796"/>
              <a:gd name="connsiteX2" fmla="*/ 0 w 2631057"/>
              <a:gd name="connsiteY2" fmla="*/ 1043796 h 1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1043796">
                <a:moveTo>
                  <a:pt x="2631057" y="0"/>
                </a:moveTo>
                <a:cubicBezTo>
                  <a:pt x="1875526" y="124364"/>
                  <a:pt x="1119996" y="248728"/>
                  <a:pt x="681487" y="422694"/>
                </a:cubicBezTo>
                <a:cubicBezTo>
                  <a:pt x="242978" y="596660"/>
                  <a:pt x="121489" y="820228"/>
                  <a:pt x="0" y="1043796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5169484" y="4832968"/>
            <a:ext cx="928273" cy="1052422"/>
          </a:xfrm>
          <a:custGeom>
            <a:avLst/>
            <a:gdLst>
              <a:gd name="connsiteX0" fmla="*/ 0 w 2751827"/>
              <a:gd name="connsiteY0" fmla="*/ 1155939 h 1155939"/>
              <a:gd name="connsiteX1" fmla="*/ 810883 w 2751827"/>
              <a:gd name="connsiteY1" fmla="*/ 439947 h 1155939"/>
              <a:gd name="connsiteX2" fmla="*/ 2751827 w 2751827"/>
              <a:gd name="connsiteY2" fmla="*/ 0 h 115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1827" h="1155939">
                <a:moveTo>
                  <a:pt x="0" y="1155939"/>
                </a:moveTo>
                <a:cubicBezTo>
                  <a:pt x="176122" y="894271"/>
                  <a:pt x="352245" y="632603"/>
                  <a:pt x="810883" y="439947"/>
                </a:cubicBezTo>
                <a:cubicBezTo>
                  <a:pt x="1269521" y="247291"/>
                  <a:pt x="2010674" y="123645"/>
                  <a:pt x="2751827" y="0"/>
                </a:cubicBezTo>
              </a:path>
            </a:pathLst>
          </a:custGeom>
          <a:noFill/>
          <a:ln>
            <a:prstDash val="dash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5273002" y="4926442"/>
            <a:ext cx="887534" cy="950322"/>
          </a:xfrm>
          <a:custGeom>
            <a:avLst/>
            <a:gdLst>
              <a:gd name="connsiteX0" fmla="*/ 2631057 w 2631057"/>
              <a:gd name="connsiteY0" fmla="*/ 0 h 1043796"/>
              <a:gd name="connsiteX1" fmla="*/ 681487 w 2631057"/>
              <a:gd name="connsiteY1" fmla="*/ 422694 h 1043796"/>
              <a:gd name="connsiteX2" fmla="*/ 0 w 2631057"/>
              <a:gd name="connsiteY2" fmla="*/ 1043796 h 1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1043796">
                <a:moveTo>
                  <a:pt x="2631057" y="0"/>
                </a:moveTo>
                <a:cubicBezTo>
                  <a:pt x="1875526" y="124364"/>
                  <a:pt x="1119996" y="248728"/>
                  <a:pt x="681487" y="422694"/>
                </a:cubicBezTo>
                <a:cubicBezTo>
                  <a:pt x="242978" y="596660"/>
                  <a:pt x="121489" y="820228"/>
                  <a:pt x="0" y="1043796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flipH="1">
            <a:off x="6646751" y="4793385"/>
            <a:ext cx="502077" cy="1094689"/>
          </a:xfrm>
          <a:custGeom>
            <a:avLst/>
            <a:gdLst>
              <a:gd name="connsiteX0" fmla="*/ 0 w 2751827"/>
              <a:gd name="connsiteY0" fmla="*/ 1155939 h 1155939"/>
              <a:gd name="connsiteX1" fmla="*/ 810883 w 2751827"/>
              <a:gd name="connsiteY1" fmla="*/ 439947 h 1155939"/>
              <a:gd name="connsiteX2" fmla="*/ 2751827 w 2751827"/>
              <a:gd name="connsiteY2" fmla="*/ 0 h 115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1827" h="1155939">
                <a:moveTo>
                  <a:pt x="0" y="1155939"/>
                </a:moveTo>
                <a:cubicBezTo>
                  <a:pt x="176122" y="894271"/>
                  <a:pt x="352245" y="632603"/>
                  <a:pt x="810883" y="439947"/>
                </a:cubicBezTo>
                <a:cubicBezTo>
                  <a:pt x="1269521" y="247291"/>
                  <a:pt x="2010674" y="123645"/>
                  <a:pt x="2751827" y="0"/>
                </a:cubicBezTo>
              </a:path>
            </a:pathLst>
          </a:custGeom>
          <a:noFill/>
          <a:ln>
            <a:prstDash val="dash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flipH="1">
            <a:off x="6629499" y="4896902"/>
            <a:ext cx="480042" cy="988488"/>
          </a:xfrm>
          <a:custGeom>
            <a:avLst/>
            <a:gdLst>
              <a:gd name="connsiteX0" fmla="*/ 2631057 w 2631057"/>
              <a:gd name="connsiteY0" fmla="*/ 0 h 1043796"/>
              <a:gd name="connsiteX1" fmla="*/ 681487 w 2631057"/>
              <a:gd name="connsiteY1" fmla="*/ 422694 h 1043796"/>
              <a:gd name="connsiteX2" fmla="*/ 0 w 2631057"/>
              <a:gd name="connsiteY2" fmla="*/ 1043796 h 1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1043796">
                <a:moveTo>
                  <a:pt x="2631057" y="0"/>
                </a:moveTo>
                <a:cubicBezTo>
                  <a:pt x="1875526" y="124364"/>
                  <a:pt x="1119996" y="248728"/>
                  <a:pt x="681487" y="422694"/>
                </a:cubicBezTo>
                <a:cubicBezTo>
                  <a:pt x="242978" y="596660"/>
                  <a:pt x="121489" y="820228"/>
                  <a:pt x="0" y="1043796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894584" y="6361978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switch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4739096" y="6335756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switch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99" y="6347758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switch</a:t>
            </a:r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52915" y="4461169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OpenFlow</a:t>
            </a:r>
            <a:r>
              <a:rPr lang="en-GB" sz="1000" dirty="0" smtClean="0"/>
              <a:t> controller</a:t>
            </a:r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084537" y="4990838"/>
            <a:ext cx="2501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- OF forwarding entries installation, removal</a:t>
            </a:r>
          </a:p>
          <a:p>
            <a:r>
              <a:rPr lang="en-GB" sz="1000" dirty="0" smtClean="0"/>
              <a:t>- OF </a:t>
            </a:r>
            <a:r>
              <a:rPr lang="en-GB" sz="1000" dirty="0"/>
              <a:t>forwarding </a:t>
            </a:r>
            <a:r>
              <a:rPr lang="en-GB" sz="1000" dirty="0" smtClean="0"/>
              <a:t>entries statistics</a:t>
            </a:r>
          </a:p>
          <a:p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29386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SDN Monitoring 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8340019" cy="4393447"/>
          </a:xfrm>
        </p:spPr>
        <p:txBody>
          <a:bodyPr>
            <a:normAutofit/>
          </a:bodyPr>
          <a:lstStyle/>
          <a:p>
            <a:pPr marL="84137" lvl="1" indent="0">
              <a:lnSpc>
                <a:spcPct val="160000"/>
              </a:lnSpc>
              <a:buNone/>
            </a:pPr>
            <a:r>
              <a:rPr lang="en-GB" dirty="0" smtClean="0"/>
              <a:t> </a:t>
            </a:r>
          </a:p>
          <a:p>
            <a:pPr lvl="1">
              <a:lnSpc>
                <a:spcPct val="160000"/>
              </a:lnSpc>
            </a:pPr>
            <a:r>
              <a:rPr lang="en-GB" dirty="0" smtClean="0"/>
              <a:t>All in all I don’t see a dramatic scenario change </a:t>
            </a:r>
            <a:r>
              <a:rPr lang="en-GB" dirty="0" err="1" smtClean="0"/>
              <a:t>wrt</a:t>
            </a:r>
            <a:r>
              <a:rPr lang="en-GB" dirty="0" smtClean="0"/>
              <a:t> existing Network Monitoring capabilities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 Q: different views on this?</a:t>
            </a:r>
          </a:p>
          <a:p>
            <a:pPr>
              <a:lnSpc>
                <a:spcPct val="160000"/>
              </a:lnSpc>
            </a:pPr>
            <a:endParaRPr lang="en-GB" dirty="0" smtClean="0"/>
          </a:p>
          <a:p>
            <a:pPr>
              <a:lnSpc>
                <a:spcPct val="160000"/>
              </a:lnSpc>
            </a:pPr>
            <a:r>
              <a:rPr lang="en-GB" dirty="0" smtClean="0"/>
              <a:t> Q: if  OF controller </a:t>
            </a:r>
            <a:r>
              <a:rPr lang="en-GB" dirty="0" smtClean="0">
                <a:sym typeface="Wingdings"/>
              </a:rPr>
              <a:t> </a:t>
            </a:r>
            <a:r>
              <a:rPr lang="en-GB" dirty="0" err="1" smtClean="0"/>
              <a:t>mPlane</a:t>
            </a:r>
            <a:r>
              <a:rPr lang="en-GB" dirty="0" smtClean="0"/>
              <a:t> supervisor: how can administratively separate OF controllers exchange information?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3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0"/>
          <p:cNvSpPr/>
          <p:nvPr/>
        </p:nvSpPr>
        <p:spPr>
          <a:xfrm>
            <a:off x="781050" y="1888670"/>
            <a:ext cx="7581900" cy="3977079"/>
          </a:xfrm>
          <a:prstGeom prst="roundRect">
            <a:avLst>
              <a:gd name="adj" fmla="val 159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ttangolo 1"/>
          <p:cNvSpPr/>
          <p:nvPr/>
        </p:nvSpPr>
        <p:spPr>
          <a:xfrm>
            <a:off x="1046398" y="3875689"/>
            <a:ext cx="70452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35A1F7"/>
                </a:solidFill>
                <a:latin typeface="Montserrat-Regular"/>
              </a:rPr>
              <a:t>The </a:t>
            </a:r>
            <a:r>
              <a:rPr lang="it-IT" sz="3600" dirty="0" err="1" smtClean="0">
                <a:solidFill>
                  <a:srgbClr val="35A1F7"/>
                </a:solidFill>
                <a:latin typeface="Montserrat-Regular"/>
              </a:rPr>
              <a:t>adoption</a:t>
            </a:r>
            <a:r>
              <a:rPr lang="it-IT" sz="3600" dirty="0" smtClean="0">
                <a:solidFill>
                  <a:srgbClr val="35A1F7"/>
                </a:solidFill>
                <a:latin typeface="Montserrat-Regular"/>
              </a:rPr>
              <a:t> </a:t>
            </a:r>
            <a:r>
              <a:rPr lang="it-IT" sz="3600" dirty="0" err="1" smtClean="0">
                <a:solidFill>
                  <a:srgbClr val="35A1F7"/>
                </a:solidFill>
                <a:latin typeface="Montserrat-Regular"/>
              </a:rPr>
              <a:t>challenges</a:t>
            </a:r>
            <a:endParaRPr lang="it-IT" sz="3600" dirty="0" smtClean="0">
              <a:solidFill>
                <a:srgbClr val="35A1F7"/>
              </a:solidFill>
              <a:latin typeface="Montserrat-Regular"/>
            </a:endParaRPr>
          </a:p>
          <a:p>
            <a:pPr algn="ctr"/>
            <a:endParaRPr lang="it-IT" sz="3600" dirty="0">
              <a:solidFill>
                <a:srgbClr val="35A1F7"/>
              </a:solidFill>
              <a:latin typeface="Montserrat-Regular"/>
            </a:endParaRPr>
          </a:p>
          <a:p>
            <a:pPr algn="ctr"/>
            <a:endParaRPr lang="it-IT" sz="2000" dirty="0" smtClean="0">
              <a:solidFill>
                <a:srgbClr val="35A1F7"/>
              </a:solidFill>
              <a:latin typeface="Montserrat-Regular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21" y="2483968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“adoption” challenge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8209845" cy="4540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Inter-domain collaborative Network Measurement frameworks are not a new idea…</a:t>
            </a:r>
          </a:p>
          <a:p>
            <a:pPr lvl="1">
              <a:lnSpc>
                <a:spcPct val="150000"/>
              </a:lnSpc>
            </a:pPr>
            <a:r>
              <a:rPr lang="en-GB" sz="1800" dirty="0" err="1" smtClean="0"/>
              <a:t>Intermon</a:t>
            </a:r>
            <a:r>
              <a:rPr lang="en-GB" sz="1800" dirty="0" smtClean="0"/>
              <a:t> (EU </a:t>
            </a:r>
            <a:r>
              <a:rPr lang="en-GB" sz="1800" dirty="0" err="1" smtClean="0"/>
              <a:t>Prj</a:t>
            </a:r>
            <a:r>
              <a:rPr lang="en-GB" sz="1800" dirty="0" smtClean="0"/>
              <a:t>) – 2002/2003</a:t>
            </a:r>
          </a:p>
          <a:p>
            <a:pPr lvl="2">
              <a:lnSpc>
                <a:spcPct val="150000"/>
              </a:lnSpc>
            </a:pPr>
            <a:r>
              <a:rPr lang="en-GB" sz="1200" dirty="0" smtClean="0"/>
              <a:t>Main benefit was to create a community, I think…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RIPE </a:t>
            </a:r>
            <a:r>
              <a:rPr lang="en-GB" sz="1800" dirty="0" smtClean="0"/>
              <a:t>Atlas – 2010/now</a:t>
            </a:r>
          </a:p>
          <a:p>
            <a:pPr lvl="2">
              <a:lnSpc>
                <a:spcPct val="150000"/>
              </a:lnSpc>
            </a:pPr>
            <a:r>
              <a:rPr lang="en-GB" sz="1200" dirty="0" smtClean="0"/>
              <a:t>Do not know it in detail. Focus on active measurements</a:t>
            </a:r>
            <a:endParaRPr lang="en-GB" sz="1200" dirty="0"/>
          </a:p>
          <a:p>
            <a:pPr lvl="1">
              <a:lnSpc>
                <a:spcPct val="150000"/>
              </a:lnSpc>
            </a:pPr>
            <a:r>
              <a:rPr lang="en-GB" sz="1800" dirty="0" err="1" smtClean="0"/>
              <a:t>PerfSONAR</a:t>
            </a:r>
            <a:r>
              <a:rPr lang="en-GB" sz="1800" dirty="0" smtClean="0"/>
              <a:t> – 2004/now</a:t>
            </a:r>
            <a:endParaRPr lang="en-GB" sz="1800" dirty="0"/>
          </a:p>
          <a:p>
            <a:pPr lvl="2">
              <a:lnSpc>
                <a:spcPct val="150000"/>
              </a:lnSpc>
            </a:pPr>
            <a:r>
              <a:rPr lang="en-GB" sz="1200" dirty="0" smtClean="0"/>
              <a:t>A successful example</a:t>
            </a:r>
          </a:p>
        </p:txBody>
      </p:sp>
    </p:spTree>
    <p:extLst>
      <p:ext uri="{BB962C8B-B14F-4D97-AF65-F5344CB8AC3E}">
        <p14:creationId xmlns:p14="http://schemas.microsoft.com/office/powerpoint/2010/main" val="2981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PerfSONAR</a:t>
            </a:r>
            <a:endParaRPr lang="en-GB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262393" y="1342157"/>
            <a:ext cx="8277308" cy="2132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84138" indent="-841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b="0" kern="1200">
                <a:solidFill>
                  <a:srgbClr val="35A1F7"/>
                </a:solidFill>
                <a:latin typeface="Montserrat-Bold"/>
                <a:ea typeface="+mn-ea"/>
                <a:cs typeface="Montserrat-Bold"/>
              </a:defRPr>
            </a:lvl1pPr>
            <a:lvl2pPr marL="273050" indent="-1889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2pPr>
            <a:lvl3pPr marL="273050" indent="-952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3pPr>
            <a:lvl4pPr marL="357188" indent="-841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4pPr>
            <a:lvl5pPr marL="534988" indent="-841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300" dirty="0" smtClean="0"/>
              <a:t> Started 2004 (I2, GEANT, </a:t>
            </a:r>
            <a:r>
              <a:rPr lang="en-GB" sz="2300" dirty="0" err="1" smtClean="0"/>
              <a:t>Esnet</a:t>
            </a:r>
            <a:r>
              <a:rPr lang="en-GB" sz="2300" dirty="0" smtClean="0"/>
              <a:t>),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~1,200 Toolkit Deployments to date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Key success factors (IMO)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Pragmatic approach: simple measurements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(link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utilization) immediately made available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Precise focus: bulk data transfers “Under-buffered Switches are probably our biggest problem today…” (*)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89956" y="3355450"/>
            <a:ext cx="7688902" cy="3367741"/>
            <a:chOff x="1289956" y="3355450"/>
            <a:chExt cx="7688902" cy="3367741"/>
          </a:xfrm>
        </p:grpSpPr>
        <p:pic>
          <p:nvPicPr>
            <p:cNvPr id="2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" t="4779" r="999" b="272"/>
            <a:stretch>
              <a:fillRect/>
            </a:stretch>
          </p:blipFill>
          <p:spPr bwMode="auto">
            <a:xfrm>
              <a:off x="1289956" y="3355450"/>
              <a:ext cx="6732910" cy="312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653087" y="6476970"/>
              <a:ext cx="63257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 (*) http</a:t>
              </a:r>
              <a:r>
                <a:rPr lang="en-GB" sz="1000" dirty="0"/>
                <a:t>://www.perfsonar.net/media/cms_page_media/3088/20150128-perfSONAR-1-Intro_and_Motivation-v2.pptx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2628117" y="4630556"/>
              <a:ext cx="762296" cy="345289"/>
            </a:xfrm>
            <a:prstGeom prst="wedgeRoundRectCallout">
              <a:avLst>
                <a:gd name="adj1" fmla="val -131305"/>
                <a:gd name="adj2" fmla="val -116107"/>
                <a:gd name="adj3" fmla="val 16667"/>
              </a:avLst>
            </a:prstGeom>
            <a:ln w="12700">
              <a:solidFill>
                <a:schemeClr val="tx1"/>
              </a:solidFill>
            </a:ln>
          </p:spPr>
          <p:txBody>
            <a:bodyPr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a typeface="+mn-ea"/>
                  <a:cs typeface="Arial" charset="0"/>
                </a:rPr>
                <a:t>Metro Area</a:t>
              </a:r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2429828" y="3952441"/>
              <a:ext cx="579437" cy="377216"/>
            </a:xfrm>
            <a:prstGeom prst="wedgeRoundRectCallout">
              <a:avLst>
                <a:gd name="adj1" fmla="val -162107"/>
                <a:gd name="adj2" fmla="val -70604"/>
                <a:gd name="adj3" fmla="val 16667"/>
              </a:avLst>
            </a:prstGeom>
            <a:ln w="12700">
              <a:solidFill>
                <a:schemeClr val="tx1"/>
              </a:solidFill>
            </a:ln>
          </p:spPr>
          <p:txBody>
            <a:bodyPr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a typeface="+mn-ea"/>
                  <a:cs typeface="Arial" charset="0"/>
                </a:rPr>
                <a:t>Local</a:t>
              </a:r>
            </a:p>
            <a:p>
              <a:pPr algn="ctr" defTabSz="914400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a typeface="+mn-ea"/>
                  <a:cs typeface="Arial" charset="0"/>
                </a:rPr>
                <a:t>(LAN)</a:t>
              </a:r>
            </a:p>
          </p:txBody>
        </p:sp>
        <p:sp>
          <p:nvSpPr>
            <p:cNvPr id="25" name="Rounded Rectangular Callout 24"/>
            <p:cNvSpPr/>
            <p:nvPr/>
          </p:nvSpPr>
          <p:spPr>
            <a:xfrm>
              <a:off x="3889719" y="4801220"/>
              <a:ext cx="641217" cy="349250"/>
            </a:xfrm>
            <a:prstGeom prst="wedgeRoundRectCallout">
              <a:avLst>
                <a:gd name="adj1" fmla="val -245175"/>
                <a:gd name="adj2" fmla="val 130487"/>
                <a:gd name="adj3" fmla="val 16667"/>
              </a:avLst>
            </a:prstGeom>
            <a:ln w="12700">
              <a:solidFill>
                <a:schemeClr val="tx1"/>
              </a:solidFill>
            </a:ln>
          </p:spPr>
          <p:txBody>
            <a:bodyPr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a typeface="+mn-ea"/>
                  <a:cs typeface="Arial" charset="0"/>
                </a:rPr>
                <a:t>Regional</a:t>
              </a:r>
            </a:p>
          </p:txBody>
        </p:sp>
        <p:sp>
          <p:nvSpPr>
            <p:cNvPr id="26" name="Rounded Rectangular Callout 25"/>
            <p:cNvSpPr/>
            <p:nvPr/>
          </p:nvSpPr>
          <p:spPr>
            <a:xfrm>
              <a:off x="5029129" y="4812284"/>
              <a:ext cx="831848" cy="348152"/>
            </a:xfrm>
            <a:prstGeom prst="wedgeRoundRectCallout">
              <a:avLst>
                <a:gd name="adj1" fmla="val 117328"/>
                <a:gd name="adj2" fmla="val 157425"/>
                <a:gd name="adj3" fmla="val 16667"/>
              </a:avLst>
            </a:prstGeom>
            <a:ln w="12700">
              <a:solidFill>
                <a:schemeClr val="tx1"/>
              </a:solidFill>
            </a:ln>
          </p:spPr>
          <p:txBody>
            <a:bodyPr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a typeface="+mn-ea"/>
                  <a:cs typeface="Arial" charset="0"/>
                </a:rPr>
                <a:t>Continental</a:t>
              </a:r>
            </a:p>
          </p:txBody>
        </p:sp>
        <p:sp>
          <p:nvSpPr>
            <p:cNvPr id="27" name="Rounded Rectangular Callout 26"/>
            <p:cNvSpPr/>
            <p:nvPr/>
          </p:nvSpPr>
          <p:spPr>
            <a:xfrm>
              <a:off x="6220121" y="4817649"/>
              <a:ext cx="967858" cy="268370"/>
            </a:xfrm>
            <a:prstGeom prst="wedgeRoundRectCallout">
              <a:avLst>
                <a:gd name="adj1" fmla="val 126408"/>
                <a:gd name="adj2" fmla="val 209587"/>
                <a:gd name="adj3" fmla="val 16667"/>
              </a:avLst>
            </a:prstGeom>
            <a:ln w="12700">
              <a:solidFill>
                <a:schemeClr val="tx1"/>
              </a:solidFill>
            </a:ln>
          </p:spPr>
          <p:txBody>
            <a:bodyPr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a typeface="+mn-ea"/>
                  <a:cs typeface="Arial" charset="0"/>
                </a:rPr>
                <a:t>International</a:t>
              </a: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3490204" y="4033230"/>
              <a:ext cx="35208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0000"/>
                  </a:solidFill>
                </a:rPr>
                <a:t>With loss, high performance  beyond metro distances is essentially </a:t>
              </a:r>
              <a:r>
                <a:rPr lang="en-US" sz="1600" dirty="0" smtClean="0">
                  <a:solidFill>
                    <a:srgbClr val="FF0000"/>
                  </a:solidFill>
                </a:rPr>
                <a:t>impossible!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1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411" y="361519"/>
            <a:ext cx="6872388" cy="725424"/>
          </a:xfrm>
        </p:spPr>
        <p:txBody>
          <a:bodyPr>
            <a:normAutofit/>
          </a:bodyPr>
          <a:lstStyle/>
          <a:p>
            <a:r>
              <a:rPr lang="en-GB" dirty="0" smtClean="0"/>
              <a:t>Main Challenge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8" y="1489769"/>
            <a:ext cx="7914627" cy="47361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Not the measurements, but the AAI (*) to pilot experiments and access results in a Multi Domain Environment!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whether the user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authenticated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Checking whether the user is allowed to do an action in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Checking user’s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Slow progress, although NRENs </a:t>
            </a:r>
            <a:r>
              <a:rPr lang="en-GB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an AAI federation…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Web Services (SOAP)  model substituted in 2014 with REST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1371" y="6353159"/>
            <a:ext cx="3150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(*) </a:t>
            </a:r>
            <a:r>
              <a:rPr lang="en-GB" sz="1000" dirty="0" smtClean="0"/>
              <a:t>AAI – Authentication and Authorization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2333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Challenges? What challenges?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8072601" cy="5009405"/>
          </a:xfrm>
        </p:spPr>
        <p:txBody>
          <a:bodyPr>
            <a:normAutofit/>
          </a:bodyPr>
          <a:lstStyle/>
          <a:p>
            <a:r>
              <a:rPr lang="en-GB" dirty="0" smtClean="0"/>
              <a:t> Technical challenges</a:t>
            </a:r>
          </a:p>
          <a:p>
            <a:endParaRPr lang="en-GB" dirty="0"/>
          </a:p>
          <a:p>
            <a:pPr lvl="1"/>
            <a:r>
              <a:rPr lang="en-GB" dirty="0" smtClean="0"/>
              <a:t>Are we done?</a:t>
            </a:r>
          </a:p>
          <a:p>
            <a:pPr lvl="1"/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/>
              <a:t>a</a:t>
            </a:r>
            <a:r>
              <a:rPr lang="en-GB" dirty="0" smtClean="0"/>
              <a:t>doption challenges  - a.k.a. : got Friends? Foes?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Are we done?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The “go-to-market” challenges - a.k.a.: problems to solve (better) than existing solutions </a:t>
            </a:r>
          </a:p>
          <a:p>
            <a:endParaRPr lang="en-GB" dirty="0"/>
          </a:p>
          <a:p>
            <a:pPr lvl="1"/>
            <a:r>
              <a:rPr lang="en-GB" dirty="0" smtClean="0"/>
              <a:t>Are we done?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Yes, hopefully yes…. </a:t>
            </a:r>
            <a:endParaRPr lang="en-GB" dirty="0"/>
          </a:p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80128" y="1491525"/>
            <a:ext cx="3030607" cy="869073"/>
            <a:chOff x="4423846" y="1608107"/>
            <a:chExt cx="3030607" cy="869073"/>
          </a:xfrm>
        </p:grpSpPr>
        <p:pic>
          <p:nvPicPr>
            <p:cNvPr id="5" name="Picture 5" descr="3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46" y="1608107"/>
              <a:ext cx="1997075" cy="4000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logo_n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665" y="1690688"/>
              <a:ext cx="712788" cy="1968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GEANTLOGO_CMY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973" y="2096180"/>
              <a:ext cx="964692" cy="381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088913" y="3077453"/>
            <a:ext cx="1998459" cy="662305"/>
            <a:chOff x="6420921" y="3168576"/>
            <a:chExt cx="1998459" cy="6623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0921" y="3168576"/>
              <a:ext cx="1244600" cy="6623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5820" y="3233981"/>
              <a:ext cx="543560" cy="5969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06373" y="4752288"/>
            <a:ext cx="3698523" cy="889000"/>
            <a:chOff x="5206373" y="4752288"/>
            <a:chExt cx="3698523" cy="889000"/>
          </a:xfrm>
        </p:grpSpPr>
        <p:pic>
          <p:nvPicPr>
            <p:cNvPr id="12" name="Picture 11" descr="Logo_H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896" y="4833970"/>
              <a:ext cx="2286000" cy="6705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6373" y="4752288"/>
              <a:ext cx="1422400" cy="8890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4118" y="3038969"/>
            <a:ext cx="758317" cy="1137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795" y="4923738"/>
            <a:ext cx="2345150" cy="15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1008" y="1975650"/>
            <a:ext cx="109537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PerfSONAR</a:t>
            </a:r>
            <a:r>
              <a:rPr lang="en-GB" dirty="0" smtClean="0"/>
              <a:t> – difficult to extend?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80" y="1489768"/>
            <a:ext cx="8169067" cy="4540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Born for a particular community (Research </a:t>
            </a:r>
            <a:r>
              <a:rPr lang="en-GB" sz="2300" dirty="0"/>
              <a:t>N</a:t>
            </a:r>
            <a:r>
              <a:rPr lang="en-GB" sz="2300" dirty="0" smtClean="0"/>
              <a:t>etworks)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“Some” mutual trust and shared AAI tools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Focus on a very </a:t>
            </a:r>
            <a:r>
              <a:rPr lang="en-GB" sz="1800" dirty="0"/>
              <a:t>specific </a:t>
            </a:r>
            <a:r>
              <a:rPr lang="en-GB" sz="1800" dirty="0" smtClean="0"/>
              <a:t>(single) problem: supporting </a:t>
            </a:r>
            <a:r>
              <a:rPr lang="en-GB" sz="1800" dirty="0"/>
              <a:t>huge bulk data transfers around the </a:t>
            </a:r>
            <a:r>
              <a:rPr lang="en-GB" sz="1800" dirty="0" smtClean="0"/>
              <a:t>globe for scientists (“support TCP”)</a:t>
            </a:r>
          </a:p>
          <a:p>
            <a:pPr>
              <a:lnSpc>
                <a:spcPct val="150000"/>
              </a:lnSpc>
            </a:pPr>
            <a:r>
              <a:rPr lang="en-GB" sz="2300" dirty="0" smtClean="0"/>
              <a:t> But killer application for Internet usage now it’s video!</a:t>
            </a:r>
            <a:endParaRPr lang="en-GB" sz="2300" dirty="0"/>
          </a:p>
          <a:p>
            <a:pPr>
              <a:lnSpc>
                <a:spcPct val="150000"/>
              </a:lnSpc>
            </a:pPr>
            <a:r>
              <a:rPr lang="en-GB" sz="2300" dirty="0" smtClean="0"/>
              <a:t> </a:t>
            </a:r>
            <a:r>
              <a:rPr lang="en-GB" sz="2300" dirty="0"/>
              <a:t>F</a:t>
            </a:r>
            <a:r>
              <a:rPr lang="en-GB" sz="2300" dirty="0" smtClean="0"/>
              <a:t>or “commercial VPNs”, there is the need of per application differentiated </a:t>
            </a:r>
            <a:r>
              <a:rPr lang="en-GB" sz="2300" dirty="0" err="1" smtClean="0"/>
              <a:t>QoS</a:t>
            </a:r>
            <a:r>
              <a:rPr lang="en-GB" sz="2300" dirty="0" smtClean="0"/>
              <a:t> support!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7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mPlane</a:t>
            </a:r>
            <a:r>
              <a:rPr lang="en-GB" dirty="0" smtClean="0"/>
              <a:t>: Overcoming </a:t>
            </a:r>
            <a:r>
              <a:rPr lang="en-GB" dirty="0" err="1" smtClean="0"/>
              <a:t>PerfSONAR</a:t>
            </a:r>
            <a:r>
              <a:rPr lang="en-GB" dirty="0" smtClean="0"/>
              <a:t> limits?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7453363" cy="4540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Q: is there enough focus on </a:t>
            </a:r>
            <a:r>
              <a:rPr lang="en-GB" sz="2300" i="1" dirty="0" smtClean="0"/>
              <a:t>per application </a:t>
            </a:r>
            <a:r>
              <a:rPr lang="en-GB" sz="2300" dirty="0" smtClean="0"/>
              <a:t>performance?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Measuring the “pipe” is not enough for the “commercial internet”</a:t>
            </a:r>
          </a:p>
          <a:p>
            <a:pPr>
              <a:lnSpc>
                <a:spcPct val="150000"/>
              </a:lnSpc>
            </a:pPr>
            <a:r>
              <a:rPr lang="en-GB" sz="2300" dirty="0" smtClean="0"/>
              <a:t> Q: is it clear to </a:t>
            </a:r>
            <a:r>
              <a:rPr lang="en-GB" sz="2300" dirty="0" err="1" smtClean="0"/>
              <a:t>mPlane</a:t>
            </a:r>
            <a:r>
              <a:rPr lang="en-GB" sz="2300" dirty="0" smtClean="0"/>
              <a:t> if/what needs to be promoted in standards or elsewhere for </a:t>
            </a:r>
            <a:r>
              <a:rPr lang="en-GB" sz="2300" i="1" dirty="0" smtClean="0"/>
              <a:t>widespread</a:t>
            </a:r>
            <a:r>
              <a:rPr lang="en-GB" sz="2300" dirty="0" smtClean="0"/>
              <a:t> adoption?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Widespread: ≠ “collaborative” NREN &amp; academic community… </a:t>
            </a:r>
          </a:p>
        </p:txBody>
      </p:sp>
    </p:spTree>
    <p:extLst>
      <p:ext uri="{BB962C8B-B14F-4D97-AF65-F5344CB8AC3E}">
        <p14:creationId xmlns:p14="http://schemas.microsoft.com/office/powerpoint/2010/main" val="607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Could e.g. this be a good IETF WG proposal?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4659" y="1336523"/>
            <a:ext cx="76737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Various types of </a:t>
            </a:r>
            <a:r>
              <a:rPr lang="en-GB" b="1" dirty="0"/>
              <a:t>measurement</a:t>
            </a:r>
            <a:r>
              <a:rPr lang="en-GB" dirty="0"/>
              <a:t> data need to be collected to </a:t>
            </a:r>
            <a:r>
              <a:rPr lang="en-GB" b="1" dirty="0"/>
              <a:t>support </a:t>
            </a:r>
          </a:p>
          <a:p>
            <a:r>
              <a:rPr lang="en-GB" b="1" dirty="0"/>
              <a:t>monitoring </a:t>
            </a:r>
            <a:r>
              <a:rPr lang="en-GB" b="1" dirty="0" smtClean="0"/>
              <a:t>applications</a:t>
            </a:r>
            <a:r>
              <a:rPr lang="en-GB" dirty="0" smtClean="0"/>
              <a:t>….: </a:t>
            </a:r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aggregate information </a:t>
            </a:r>
            <a:r>
              <a:rPr lang="en-GB" dirty="0" smtClean="0"/>
              <a:t>….(</a:t>
            </a:r>
            <a:r>
              <a:rPr lang="en-GB" dirty="0"/>
              <a:t>e.g. SNMP, flows, routing tables) ; </a:t>
            </a:r>
          </a:p>
          <a:p>
            <a:r>
              <a:rPr lang="en-GB" dirty="0"/>
              <a:t>(ii) packet-level </a:t>
            </a:r>
            <a:r>
              <a:rPr lang="en-GB" dirty="0" smtClean="0"/>
              <a:t>traces...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There are a number of implementation challenges in order to </a:t>
            </a:r>
            <a:r>
              <a:rPr lang="en-GB" b="1" dirty="0"/>
              <a:t>capture,</a:t>
            </a:r>
          </a:p>
          <a:p>
            <a:r>
              <a:rPr lang="en-GB" b="1" dirty="0"/>
              <a:t>process, summarize and export data </a:t>
            </a:r>
            <a:r>
              <a:rPr lang="en-GB" dirty="0"/>
              <a:t>at the required level of granularity</a:t>
            </a:r>
          </a:p>
          <a:p>
            <a:r>
              <a:rPr lang="en-GB" dirty="0"/>
              <a:t>at the time that it is </a:t>
            </a:r>
            <a:r>
              <a:rPr lang="en-GB" dirty="0" smtClean="0"/>
              <a:t>needed. Some </a:t>
            </a:r>
            <a:r>
              <a:rPr lang="en-GB" dirty="0"/>
              <a:t>of these problems are being</a:t>
            </a:r>
          </a:p>
          <a:p>
            <a:r>
              <a:rPr lang="en-GB" dirty="0"/>
              <a:t>addressed in different IETF working groups whereas some others have </a:t>
            </a:r>
          </a:p>
          <a:p>
            <a:r>
              <a:rPr lang="en-GB" dirty="0"/>
              <a:t>not been.</a:t>
            </a:r>
          </a:p>
          <a:p>
            <a:endParaRPr lang="en-GB" dirty="0"/>
          </a:p>
          <a:p>
            <a:r>
              <a:rPr lang="en-GB" dirty="0"/>
              <a:t>The goal </a:t>
            </a:r>
            <a:r>
              <a:rPr lang="en-GB" dirty="0" smtClean="0"/>
              <a:t>….</a:t>
            </a:r>
          </a:p>
          <a:p>
            <a:r>
              <a:rPr lang="en-GB" dirty="0" smtClean="0"/>
              <a:t>- define </a:t>
            </a:r>
            <a:r>
              <a:rPr lang="en-GB" dirty="0"/>
              <a:t>a framework </a:t>
            </a:r>
            <a:r>
              <a:rPr lang="en-GB" dirty="0" smtClean="0"/>
              <a:t>for monitoring </a:t>
            </a:r>
            <a:r>
              <a:rPr lang="en-GB" dirty="0"/>
              <a:t>needed to </a:t>
            </a:r>
            <a:r>
              <a:rPr lang="en-GB" b="1" dirty="0"/>
              <a:t>support day-to-day operations in IP </a:t>
            </a:r>
            <a:r>
              <a:rPr lang="en-GB" b="1" dirty="0" smtClean="0"/>
              <a:t>networks</a:t>
            </a:r>
          </a:p>
          <a:p>
            <a:r>
              <a:rPr lang="en-GB" dirty="0" smtClean="0"/>
              <a:t>- identify </a:t>
            </a:r>
            <a:r>
              <a:rPr lang="en-GB" dirty="0"/>
              <a:t>existing and on-going efforts in the IETF on various aspects of</a:t>
            </a:r>
          </a:p>
          <a:p>
            <a:r>
              <a:rPr lang="en-GB" dirty="0"/>
              <a:t>the framework and </a:t>
            </a:r>
            <a:r>
              <a:rPr lang="en-GB" b="1" dirty="0">
                <a:solidFill>
                  <a:srgbClr val="FF0000"/>
                </a:solidFill>
              </a:rPr>
              <a:t>ensure that this work guarantees inter-operability</a:t>
            </a:r>
          </a:p>
          <a:p>
            <a:r>
              <a:rPr lang="en-GB" b="1" dirty="0">
                <a:solidFill>
                  <a:srgbClr val="FF0000"/>
                </a:solidFill>
              </a:rPr>
              <a:t>among </a:t>
            </a:r>
            <a:r>
              <a:rPr lang="en-GB" b="1" dirty="0" smtClean="0">
                <a:solidFill>
                  <a:srgbClr val="FF0000"/>
                </a:solidFill>
              </a:rPr>
              <a:t>ISPs</a:t>
            </a:r>
          </a:p>
          <a:p>
            <a:r>
              <a:rPr lang="en-GB" dirty="0" smtClean="0"/>
              <a:t>- provide </a:t>
            </a:r>
            <a:r>
              <a:rPr lang="en-GB" dirty="0"/>
              <a:t>clear </a:t>
            </a:r>
            <a:r>
              <a:rPr lang="en-GB" b="1" dirty="0"/>
              <a:t>guidelines to equipment vendors </a:t>
            </a:r>
            <a:r>
              <a:rPr lang="en-GB" b="1" dirty="0" smtClean="0"/>
              <a:t>on what </a:t>
            </a:r>
            <a:r>
              <a:rPr lang="en-GB" b="1" dirty="0"/>
              <a:t>infrastructure is needed to support monitoring in ISP networks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Could e.g. this be a good IETF WG proposal?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659" y="1336523"/>
            <a:ext cx="71588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dirty="0"/>
              <a:t>charter for the new working group could address (but not be limited to)</a:t>
            </a:r>
          </a:p>
          <a:p>
            <a:r>
              <a:rPr lang="en-GB" dirty="0"/>
              <a:t>the following aspects: </a:t>
            </a:r>
          </a:p>
          <a:p>
            <a:endParaRPr lang="en-GB" dirty="0"/>
          </a:p>
          <a:p>
            <a:r>
              <a:rPr lang="en-GB" dirty="0"/>
              <a:t> .  provide </a:t>
            </a:r>
            <a:r>
              <a:rPr lang="en-GB" b="1" dirty="0"/>
              <a:t>BCP documents </a:t>
            </a:r>
            <a:r>
              <a:rPr lang="en-GB" dirty="0"/>
              <a:t>on how </a:t>
            </a:r>
            <a:r>
              <a:rPr lang="en-GB" b="1" dirty="0"/>
              <a:t>to instrument monitoring systems in </a:t>
            </a:r>
          </a:p>
          <a:p>
            <a:r>
              <a:rPr lang="en-GB" b="1" dirty="0"/>
              <a:t>    large-scale provider networks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 .  describe known-to-work implementations and identify open issues. </a:t>
            </a:r>
          </a:p>
          <a:p>
            <a:endParaRPr lang="en-GB" dirty="0"/>
          </a:p>
          <a:p>
            <a:r>
              <a:rPr lang="en-GB" dirty="0"/>
              <a:t> .  specify components of an operational monitoring infrastructure</a:t>
            </a:r>
          </a:p>
          <a:p>
            <a:r>
              <a:rPr lang="en-GB" dirty="0"/>
              <a:t>    in particular regarding aspects not addressed in other IETF WGs </a:t>
            </a:r>
          </a:p>
          <a:p>
            <a:r>
              <a:rPr lang="en-GB" dirty="0"/>
              <a:t>    (e.g., </a:t>
            </a:r>
            <a:r>
              <a:rPr lang="en-GB" b="1" dirty="0">
                <a:solidFill>
                  <a:srgbClr val="FF0000"/>
                </a:solidFill>
              </a:rPr>
              <a:t>storage, aging and analysis of collected data, control </a:t>
            </a:r>
          </a:p>
          <a:p>
            <a:r>
              <a:rPr lang="en-GB" b="1" dirty="0">
                <a:solidFill>
                  <a:srgbClr val="FF0000"/>
                </a:solidFill>
              </a:rPr>
              <a:t>    plane functionality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 .  </a:t>
            </a:r>
            <a:r>
              <a:rPr lang="en-GB" b="1" dirty="0">
                <a:solidFill>
                  <a:srgbClr val="FF0000"/>
                </a:solidFill>
              </a:rPr>
              <a:t>specify ways for ISPs to share monitoring data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 .  make recommendations to other working groups standardizing different</a:t>
            </a:r>
          </a:p>
          <a:p>
            <a:r>
              <a:rPr lang="en-GB" dirty="0"/>
              <a:t>    elements of monitoring, e.g., IPPM, IPFIX and PSAMP, INCH, IDWG, etc.,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This was a BOF proposal at IETF 57  (July 2003)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6737834" cy="49666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 Presented by Sprint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 Failed – Main reasons: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No consensus preparation: No second big ISP declared its support for such an initiative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Shooting from the audience </a:t>
            </a:r>
            <a:r>
              <a:rPr lang="en-GB" sz="1600" dirty="0"/>
              <a:t>that </a:t>
            </a:r>
            <a:r>
              <a:rPr lang="en-GB" sz="1600" dirty="0" smtClean="0"/>
              <a:t>defining storage</a:t>
            </a:r>
            <a:r>
              <a:rPr lang="en-GB" sz="1600" dirty="0"/>
              <a:t>, aging and analysis of collected </a:t>
            </a:r>
            <a:r>
              <a:rPr lang="en-GB" sz="1600" dirty="0" smtClean="0"/>
              <a:t>data was </a:t>
            </a:r>
            <a:r>
              <a:rPr lang="en-GB" sz="1600" i="1" dirty="0" smtClean="0"/>
              <a:t>out of scope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 Q: has </a:t>
            </a:r>
            <a:r>
              <a:rPr lang="en-GB" sz="2400" dirty="0" err="1" smtClean="0"/>
              <a:t>mPlane</a:t>
            </a:r>
            <a:r>
              <a:rPr lang="en-GB" sz="2400" dirty="0" smtClean="0"/>
              <a:t> started gathering </a:t>
            </a:r>
            <a:r>
              <a:rPr lang="en-GB" sz="2400" i="1" dirty="0" smtClean="0"/>
              <a:t>consensus</a:t>
            </a:r>
            <a:r>
              <a:rPr lang="en-GB" sz="2400" dirty="0" smtClean="0"/>
              <a:t> around its proposals? </a:t>
            </a:r>
          </a:p>
        </p:txBody>
      </p:sp>
    </p:spTree>
    <p:extLst>
      <p:ext uri="{BB962C8B-B14F-4D97-AF65-F5344CB8AC3E}">
        <p14:creationId xmlns:p14="http://schemas.microsoft.com/office/powerpoint/2010/main" val="23252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0"/>
          <p:cNvSpPr/>
          <p:nvPr/>
        </p:nvSpPr>
        <p:spPr>
          <a:xfrm>
            <a:off x="781050" y="1888670"/>
            <a:ext cx="7581900" cy="3977079"/>
          </a:xfrm>
          <a:prstGeom prst="roundRect">
            <a:avLst>
              <a:gd name="adj" fmla="val 159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ttangolo 1"/>
          <p:cNvSpPr/>
          <p:nvPr/>
        </p:nvSpPr>
        <p:spPr>
          <a:xfrm>
            <a:off x="1046398" y="3875689"/>
            <a:ext cx="70452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35A1F7"/>
                </a:solidFill>
                <a:latin typeface="Montserrat-Regular"/>
              </a:rPr>
              <a:t>The go-to-market </a:t>
            </a:r>
            <a:r>
              <a:rPr lang="it-IT" sz="3600" dirty="0" err="1" smtClean="0">
                <a:solidFill>
                  <a:srgbClr val="35A1F7"/>
                </a:solidFill>
                <a:latin typeface="Montserrat-Regular"/>
              </a:rPr>
              <a:t>challenges</a:t>
            </a:r>
            <a:endParaRPr lang="it-IT" sz="3600" dirty="0" smtClean="0">
              <a:solidFill>
                <a:srgbClr val="35A1F7"/>
              </a:solidFill>
              <a:latin typeface="Montserrat-Regular"/>
            </a:endParaRPr>
          </a:p>
          <a:p>
            <a:pPr algn="ctr"/>
            <a:endParaRPr lang="it-IT" sz="3600" dirty="0" smtClean="0">
              <a:solidFill>
                <a:srgbClr val="35A1F7"/>
              </a:solidFill>
              <a:latin typeface="Montserrat-Regular"/>
            </a:endParaRPr>
          </a:p>
          <a:p>
            <a:pPr algn="ctr"/>
            <a:endParaRPr lang="it-IT" sz="2000" dirty="0" smtClean="0">
              <a:solidFill>
                <a:srgbClr val="35A1F7"/>
              </a:solidFill>
              <a:latin typeface="Montserrat-Regular"/>
            </a:endParaRPr>
          </a:p>
          <a:p>
            <a:pPr algn="ctr"/>
            <a:r>
              <a:rPr lang="it-IT" sz="2000" dirty="0" err="1" smtClean="0">
                <a:solidFill>
                  <a:srgbClr val="35A1F7"/>
                </a:solidFill>
                <a:latin typeface="Montserrat-Regular"/>
              </a:rPr>
              <a:t>Ordinary</a:t>
            </a:r>
            <a:r>
              <a:rPr lang="it-IT" sz="2000" dirty="0" smtClean="0">
                <a:solidFill>
                  <a:srgbClr val="35A1F7"/>
                </a:solidFill>
                <a:latin typeface="Montserrat-Regular"/>
              </a:rPr>
              <a:t> </a:t>
            </a:r>
            <a:r>
              <a:rPr lang="it-IT" sz="2000" dirty="0" err="1" smtClean="0">
                <a:solidFill>
                  <a:srgbClr val="35A1F7"/>
                </a:solidFill>
                <a:latin typeface="Montserrat-Regular"/>
              </a:rPr>
              <a:t>problems</a:t>
            </a:r>
            <a:r>
              <a:rPr lang="it-IT" sz="2000" dirty="0" smtClean="0">
                <a:solidFill>
                  <a:srgbClr val="35A1F7"/>
                </a:solidFill>
                <a:latin typeface="Montserrat-Regular"/>
              </a:rPr>
              <a:t> to solve (</a:t>
            </a:r>
            <a:r>
              <a:rPr lang="it-IT" sz="2000" dirty="0" err="1" smtClean="0">
                <a:solidFill>
                  <a:srgbClr val="35A1F7"/>
                </a:solidFill>
                <a:latin typeface="Montserrat-Regular"/>
              </a:rPr>
              <a:t>better</a:t>
            </a:r>
            <a:r>
              <a:rPr lang="it-IT" sz="2000" dirty="0" smtClean="0">
                <a:solidFill>
                  <a:srgbClr val="35A1F7"/>
                </a:solidFill>
                <a:latin typeface="Montserrat-Regular"/>
              </a:rPr>
              <a:t>) </a:t>
            </a:r>
            <a:r>
              <a:rPr lang="it-IT" sz="2000" dirty="0" err="1" smtClean="0">
                <a:solidFill>
                  <a:srgbClr val="35A1F7"/>
                </a:solidFill>
                <a:latin typeface="Montserrat-Regular"/>
              </a:rPr>
              <a:t>than</a:t>
            </a:r>
            <a:r>
              <a:rPr lang="it-IT" sz="2000" dirty="0" smtClean="0">
                <a:solidFill>
                  <a:srgbClr val="35A1F7"/>
                </a:solidFill>
                <a:latin typeface="Montserrat-Regular"/>
              </a:rPr>
              <a:t> </a:t>
            </a:r>
            <a:r>
              <a:rPr lang="it-IT" sz="2000" dirty="0" err="1" smtClean="0">
                <a:solidFill>
                  <a:srgbClr val="35A1F7"/>
                </a:solidFill>
                <a:latin typeface="Montserrat-Regular"/>
              </a:rPr>
              <a:t>existing</a:t>
            </a:r>
            <a:r>
              <a:rPr lang="it-IT" sz="2000" dirty="0" smtClean="0">
                <a:solidFill>
                  <a:srgbClr val="35A1F7"/>
                </a:solidFill>
                <a:latin typeface="Montserrat-Regular"/>
              </a:rPr>
              <a:t> </a:t>
            </a:r>
            <a:r>
              <a:rPr lang="it-IT" sz="2000" dirty="0" err="1" smtClean="0">
                <a:solidFill>
                  <a:srgbClr val="35A1F7"/>
                </a:solidFill>
                <a:latin typeface="Montserrat-Regular"/>
              </a:rPr>
              <a:t>solutions</a:t>
            </a:r>
            <a:endParaRPr lang="it-IT" sz="2000" dirty="0">
              <a:solidFill>
                <a:srgbClr val="35A1F7"/>
              </a:solidFill>
              <a:latin typeface="Montserrat-Regular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21" y="2483968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The “go-to-market” challenge – a.k.a. possible barriers to </a:t>
            </a:r>
            <a:r>
              <a:rPr lang="en-GB" sz="2400" dirty="0" err="1" smtClean="0"/>
              <a:t>mPlane</a:t>
            </a:r>
            <a:r>
              <a:rPr lang="en-GB" sz="2400" dirty="0" smtClean="0"/>
              <a:t> vision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80" y="1489768"/>
            <a:ext cx="7184080" cy="4540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The “</a:t>
            </a:r>
            <a:r>
              <a:rPr lang="en-GB" sz="2300" dirty="0" err="1" smtClean="0"/>
              <a:t>reasoner</a:t>
            </a:r>
            <a:r>
              <a:rPr lang="en-GB" sz="2300" dirty="0" smtClean="0"/>
              <a:t>” approach</a:t>
            </a:r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r>
              <a:rPr lang="en-GB" sz="2300" dirty="0" smtClean="0"/>
              <a:t> Federated supervisors</a:t>
            </a:r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r>
              <a:rPr lang="en-GB" sz="2300" dirty="0" smtClean="0"/>
              <a:t> Existing (edge) solutions for WAN acceleration and </a:t>
            </a:r>
            <a:r>
              <a:rPr lang="en-GB" sz="2300" dirty="0" err="1" smtClean="0"/>
              <a:t>QoS</a:t>
            </a:r>
            <a:r>
              <a:rPr lang="en-GB" sz="2300" dirty="0" smtClean="0"/>
              <a:t> control</a:t>
            </a:r>
          </a:p>
          <a:p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12578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</a:t>
            </a:r>
            <a:r>
              <a:rPr lang="en-GB" sz="2400" dirty="0" err="1" smtClean="0"/>
              <a:t>reasoner</a:t>
            </a:r>
            <a:r>
              <a:rPr lang="en-GB" sz="2400" dirty="0" smtClean="0"/>
              <a:t> – a very much needed function!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80" y="1489768"/>
            <a:ext cx="7184080" cy="51024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300" dirty="0"/>
              <a:t> </a:t>
            </a:r>
            <a:r>
              <a:rPr lang="en-GB" sz="2300" dirty="0" smtClean="0"/>
              <a:t>In-sequence logging to devices is still common practice</a:t>
            </a:r>
          </a:p>
          <a:p>
            <a:pPr lvl="1">
              <a:lnSpc>
                <a:spcPct val="150000"/>
              </a:lnSpc>
            </a:pPr>
            <a:r>
              <a:rPr lang="en-GB" sz="1900" dirty="0" smtClean="0"/>
              <a:t>Chance for easy adoption? </a:t>
            </a:r>
            <a:r>
              <a:rPr lang="en-GB" sz="1900" dirty="0"/>
              <a:t>D</a:t>
            </a:r>
            <a:r>
              <a:rPr lang="en-GB" sz="1900" dirty="0" smtClean="0"/>
              <a:t>o not ignore the “job protection” attitude…</a:t>
            </a:r>
            <a:endParaRPr lang="en-GB" sz="19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 Issues reported by </a:t>
            </a:r>
            <a:r>
              <a:rPr lang="en-GB" sz="2400" i="1" dirty="0" smtClean="0"/>
              <a:t>application</a:t>
            </a:r>
            <a:r>
              <a:rPr lang="en-GB" sz="2400" dirty="0" smtClean="0"/>
              <a:t> users or owners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Network is the first being blamed!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</a:t>
            </a:r>
            <a:r>
              <a:rPr lang="en-GB" sz="2400" dirty="0" smtClean="0"/>
              <a:t>In NOCs, most time is spent ruling out Network responsibility!</a:t>
            </a:r>
          </a:p>
          <a:p>
            <a:pPr lvl="1">
              <a:lnSpc>
                <a:spcPct val="150000"/>
              </a:lnSpc>
            </a:pPr>
            <a:r>
              <a:rPr lang="en-GB" sz="1900" dirty="0" smtClean="0"/>
              <a:t>Measurements (and </a:t>
            </a:r>
            <a:r>
              <a:rPr lang="en-GB" sz="1900" dirty="0" err="1" smtClean="0"/>
              <a:t>reasoners</a:t>
            </a:r>
            <a:r>
              <a:rPr lang="en-GB" sz="1900" dirty="0" smtClean="0"/>
              <a:t>) should be </a:t>
            </a:r>
            <a:r>
              <a:rPr lang="en-GB" sz="1900" i="1" dirty="0" smtClean="0"/>
              <a:t>application aware </a:t>
            </a:r>
            <a:r>
              <a:rPr lang="en-GB" sz="1900" dirty="0" smtClean="0"/>
              <a:t>and help to quickly dissect the problem (is it the Network or the Application?)</a:t>
            </a:r>
          </a:p>
          <a:p>
            <a:pPr lvl="2">
              <a:lnSpc>
                <a:spcPct val="150000"/>
              </a:lnSpc>
            </a:pPr>
            <a:r>
              <a:rPr lang="en-GB" sz="1500" dirty="0" smtClean="0"/>
              <a:t>Otherwise the “blame game” may go on for days…</a:t>
            </a:r>
          </a:p>
          <a:p>
            <a:pPr lvl="3">
              <a:lnSpc>
                <a:spcPct val="150000"/>
              </a:lnSpc>
            </a:pPr>
            <a:r>
              <a:rPr lang="en-GB" sz="1500" dirty="0"/>
              <a:t>Appl. Owner </a:t>
            </a:r>
            <a:r>
              <a:rPr lang="en-GB" sz="1500" b="1" dirty="0"/>
              <a:t>vs</a:t>
            </a:r>
            <a:r>
              <a:rPr lang="en-GB" sz="1500" dirty="0"/>
              <a:t>. Network support in Big Enterprise</a:t>
            </a:r>
          </a:p>
          <a:p>
            <a:pPr lvl="3">
              <a:lnSpc>
                <a:spcPct val="150000"/>
              </a:lnSpc>
            </a:pPr>
            <a:r>
              <a:rPr lang="en-GB" sz="1500" dirty="0"/>
              <a:t>Appl. Owner </a:t>
            </a:r>
            <a:r>
              <a:rPr lang="en-GB" sz="1500" b="1" dirty="0"/>
              <a:t>vs</a:t>
            </a:r>
            <a:r>
              <a:rPr lang="en-GB" sz="1500" dirty="0"/>
              <a:t>. MNSSP</a:t>
            </a:r>
          </a:p>
          <a:p>
            <a:pPr lvl="3">
              <a:lnSpc>
                <a:spcPct val="150000"/>
              </a:lnSpc>
            </a:pPr>
            <a:r>
              <a:rPr lang="en-GB" sz="1500" dirty="0" smtClean="0"/>
              <a:t>MNSSP / Hosting provider  / CDN </a:t>
            </a:r>
            <a:r>
              <a:rPr lang="en-GB" sz="1500" b="1" dirty="0" smtClean="0"/>
              <a:t>vs.</a:t>
            </a:r>
            <a:r>
              <a:rPr lang="en-GB" sz="1500" dirty="0" smtClean="0"/>
              <a:t> </a:t>
            </a:r>
            <a:r>
              <a:rPr lang="en-GB" sz="1500" dirty="0"/>
              <a:t>ISP</a:t>
            </a:r>
          </a:p>
          <a:p>
            <a:pPr lvl="3">
              <a:lnSpc>
                <a:spcPct val="150000"/>
              </a:lnSpc>
            </a:pPr>
            <a:r>
              <a:rPr lang="en-GB" sz="1500" dirty="0" smtClean="0"/>
              <a:t>ISP </a:t>
            </a:r>
            <a:r>
              <a:rPr lang="en-GB" sz="1500" b="1" dirty="0" smtClean="0"/>
              <a:t>vs. </a:t>
            </a:r>
            <a:r>
              <a:rPr lang="en-GB" sz="1500" dirty="0" smtClean="0"/>
              <a:t>ISP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 Q: has </a:t>
            </a:r>
            <a:r>
              <a:rPr lang="en-GB" sz="2400" dirty="0" err="1" smtClean="0"/>
              <a:t>mPlane</a:t>
            </a:r>
            <a:r>
              <a:rPr lang="en-GB" sz="2400" dirty="0" smtClean="0"/>
              <a:t> got enough “edge” and “application” focus? </a:t>
            </a:r>
          </a:p>
        </p:txBody>
      </p:sp>
    </p:spTree>
    <p:extLst>
      <p:ext uri="{BB962C8B-B14F-4D97-AF65-F5344CB8AC3E}">
        <p14:creationId xmlns:p14="http://schemas.microsoft.com/office/powerpoint/2010/main" val="40203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Supervisors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8244327" cy="49110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 Multi-ISP VPN SLA monitoring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Mentioned in Communication Magazine 2014 </a:t>
            </a:r>
            <a:r>
              <a:rPr lang="en-GB" dirty="0" err="1" smtClean="0"/>
              <a:t>mPlane</a:t>
            </a:r>
            <a:r>
              <a:rPr lang="en-GB" dirty="0" smtClean="0"/>
              <a:t> architecture paper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As an Engineer working in a MNSSP I would have </a:t>
            </a:r>
            <a:r>
              <a:rPr lang="en-GB" i="1" dirty="0" smtClean="0"/>
              <a:t>loved</a:t>
            </a:r>
            <a:r>
              <a:rPr lang="en-GB" dirty="0" smtClean="0"/>
              <a:t> this scenario!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Hard reality was: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Possibility of pinging tunnel endpoints only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No measurement correlation, although this was being studied (to reduce no. of </a:t>
            </a:r>
            <a:r>
              <a:rPr lang="en-GB" dirty="0" err="1" smtClean="0"/>
              <a:t>tickes</a:t>
            </a:r>
            <a:r>
              <a:rPr lang="en-GB" dirty="0" smtClean="0"/>
              <a:t>!)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No visibility beyond first ISP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Several uncooperative / unresponsive ISPs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Few customers with multiple ISPs, no possibility of automatic rerouting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I think this is changing, now…</a:t>
            </a:r>
          </a:p>
          <a:p>
            <a:pPr lvl="2"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Q : how far is </a:t>
            </a:r>
            <a:r>
              <a:rPr lang="en-GB" dirty="0" err="1" smtClean="0"/>
              <a:t>mPlane</a:t>
            </a:r>
            <a:r>
              <a:rPr lang="en-GB" dirty="0" smtClean="0"/>
              <a:t> in ensuring a “trust” framework will enable all this?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50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Edge solutions for WAN management / acceleration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80" y="1489768"/>
            <a:ext cx="7184080" cy="515558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</a:t>
            </a:r>
            <a:r>
              <a:rPr lang="en-GB" sz="2300" dirty="0"/>
              <a:t>a “Self-Help” approach, but sometimes very effective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Provided you have money and a decent ISP choice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Again a “digital divide” issue …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Functions: de-duplication, compression, caching, prioritization, shaping, </a:t>
            </a:r>
            <a:r>
              <a:rPr lang="en-GB" sz="1600" dirty="0" err="1" smtClean="0"/>
              <a:t>tcp</a:t>
            </a:r>
            <a:r>
              <a:rPr lang="en-GB" sz="1600" dirty="0" smtClean="0"/>
              <a:t> improvements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Monitoring often a </a:t>
            </a:r>
            <a:r>
              <a:rPr lang="en-GB" sz="1600" dirty="0" err="1" smtClean="0"/>
              <a:t>byproduct</a:t>
            </a: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 If </a:t>
            </a:r>
            <a:r>
              <a:rPr lang="en-GB" dirty="0"/>
              <a:t>y</a:t>
            </a:r>
            <a:r>
              <a:rPr lang="en-GB" dirty="0" smtClean="0"/>
              <a:t>ou can’t afford them?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Open source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Manual fixings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Cost transfer on customers</a:t>
            </a:r>
          </a:p>
          <a:p>
            <a:pPr>
              <a:lnSpc>
                <a:spcPct val="150000"/>
              </a:lnSpc>
            </a:pPr>
            <a:r>
              <a:rPr lang="en-GB" sz="2100" dirty="0"/>
              <a:t> </a:t>
            </a:r>
            <a:r>
              <a:rPr lang="en-GB" sz="2100" dirty="0" smtClean="0"/>
              <a:t>Q: can </a:t>
            </a:r>
            <a:r>
              <a:rPr lang="en-GB" sz="2100" dirty="0" err="1" smtClean="0"/>
              <a:t>mPlane</a:t>
            </a:r>
            <a:r>
              <a:rPr lang="en-GB" sz="2100" dirty="0" smtClean="0"/>
              <a:t> tools integrate / enhance / substitute existing WAN </a:t>
            </a:r>
            <a:r>
              <a:rPr lang="en-GB" sz="2100" dirty="0" err="1" smtClean="0"/>
              <a:t>mgmt</a:t>
            </a:r>
            <a:r>
              <a:rPr lang="en-GB" sz="2100" dirty="0" smtClean="0"/>
              <a:t> solutions?</a:t>
            </a:r>
          </a:p>
        </p:txBody>
      </p:sp>
    </p:spTree>
    <p:extLst>
      <p:ext uri="{BB962C8B-B14F-4D97-AF65-F5344CB8AC3E}">
        <p14:creationId xmlns:p14="http://schemas.microsoft.com/office/powerpoint/2010/main" val="32357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0"/>
          <p:cNvSpPr/>
          <p:nvPr/>
        </p:nvSpPr>
        <p:spPr>
          <a:xfrm>
            <a:off x="781050" y="1888670"/>
            <a:ext cx="7581900" cy="3977079"/>
          </a:xfrm>
          <a:prstGeom prst="roundRect">
            <a:avLst>
              <a:gd name="adj" fmla="val 159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ttangolo 1"/>
          <p:cNvSpPr/>
          <p:nvPr/>
        </p:nvSpPr>
        <p:spPr>
          <a:xfrm>
            <a:off x="1046398" y="3875689"/>
            <a:ext cx="704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35A1F7"/>
                </a:solidFill>
                <a:latin typeface="Montserrat-Regular"/>
              </a:rPr>
              <a:t>The </a:t>
            </a:r>
            <a:r>
              <a:rPr lang="it-IT" sz="3600" dirty="0" err="1" smtClean="0">
                <a:solidFill>
                  <a:srgbClr val="35A1F7"/>
                </a:solidFill>
                <a:latin typeface="Montserrat-Regular"/>
              </a:rPr>
              <a:t>technical</a:t>
            </a:r>
            <a:r>
              <a:rPr lang="it-IT" sz="3600" dirty="0" smtClean="0">
                <a:solidFill>
                  <a:srgbClr val="35A1F7"/>
                </a:solidFill>
                <a:latin typeface="Montserrat-Regular"/>
              </a:rPr>
              <a:t> </a:t>
            </a:r>
            <a:r>
              <a:rPr lang="it-IT" sz="3600" dirty="0" err="1">
                <a:solidFill>
                  <a:srgbClr val="35A1F7"/>
                </a:solidFill>
                <a:latin typeface="Montserrat-Regular"/>
              </a:rPr>
              <a:t>c</a:t>
            </a:r>
            <a:r>
              <a:rPr lang="it-IT" sz="3600" dirty="0" err="1" smtClean="0">
                <a:solidFill>
                  <a:srgbClr val="35A1F7"/>
                </a:solidFill>
                <a:latin typeface="Montserrat-Regular"/>
              </a:rPr>
              <a:t>hallenges</a:t>
            </a:r>
            <a:endParaRPr lang="it-IT" sz="3600" dirty="0">
              <a:solidFill>
                <a:srgbClr val="35A1F7"/>
              </a:solidFill>
              <a:latin typeface="Montserrat-Regular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21" y="2483968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recap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68169" y="2069629"/>
            <a:ext cx="2870873" cy="425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Netflix &amp; CDN scenario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" y="2494923"/>
            <a:ext cx="3705308" cy="1775119"/>
          </a:xfrm>
        </p:spPr>
        <p:txBody>
          <a:bodyPr>
            <a:noAutofit/>
          </a:bodyPr>
          <a:lstStyle/>
          <a:p>
            <a:r>
              <a:rPr lang="en-GB" sz="1600" dirty="0" smtClean="0"/>
              <a:t>Can </a:t>
            </a:r>
            <a:r>
              <a:rPr lang="en-GB" sz="1600" dirty="0" err="1" smtClean="0"/>
              <a:t>mPlane</a:t>
            </a:r>
            <a:r>
              <a:rPr lang="en-GB" sz="1600" dirty="0" smtClean="0"/>
              <a:t> add performance monitoring to “</a:t>
            </a:r>
            <a:r>
              <a:rPr lang="en-GB" sz="1600" dirty="0"/>
              <a:t>NANOG 61 Netflix scenario”? </a:t>
            </a:r>
          </a:p>
          <a:p>
            <a:r>
              <a:rPr lang="en-GB" sz="1600" dirty="0" smtClean="0"/>
              <a:t>Use measurements to automate routing </a:t>
            </a:r>
            <a:r>
              <a:rPr lang="en-GB" sz="1600" dirty="0"/>
              <a:t>/ load balancing </a:t>
            </a:r>
            <a:r>
              <a:rPr lang="en-GB" sz="1600" dirty="0" smtClean="0"/>
              <a:t>choices?</a:t>
            </a:r>
            <a:endParaRPr lang="en-GB" sz="1600" dirty="0"/>
          </a:p>
          <a:p>
            <a:r>
              <a:rPr lang="en-GB" sz="1600" dirty="0"/>
              <a:t>w</a:t>
            </a:r>
            <a:r>
              <a:rPr lang="en-GB" sz="1600" dirty="0" smtClean="0"/>
              <a:t>in-win situation for CDNs &amp; ISPs?</a:t>
            </a:r>
            <a:endParaRPr lang="en-GB" sz="16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268632" y="1522262"/>
            <a:ext cx="2458528" cy="180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Can </a:t>
            </a:r>
            <a:r>
              <a:rPr lang="en-GB" sz="1600" dirty="0" err="1" smtClean="0"/>
              <a:t>mPlane</a:t>
            </a:r>
            <a:r>
              <a:rPr lang="en-GB" sz="1600" dirty="0" smtClean="0"/>
              <a:t> facilitate </a:t>
            </a:r>
            <a:r>
              <a:rPr lang="en-GB" sz="1600" dirty="0"/>
              <a:t>migration from MPLS to IPSEC </a:t>
            </a:r>
            <a:r>
              <a:rPr lang="en-GB" sz="1600" dirty="0" smtClean="0"/>
              <a:t>VPNs, supporting a dynamic VPN traffic control mechanism?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110030" y="1945002"/>
            <a:ext cx="2858219" cy="202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Is SDN bringing a “paradigm shift” to Network Measurement and Monitoring?</a:t>
            </a:r>
          </a:p>
          <a:p>
            <a:r>
              <a:rPr lang="en-GB" sz="1600" dirty="0" smtClean="0"/>
              <a:t>What is needed to map the </a:t>
            </a:r>
            <a:r>
              <a:rPr lang="en-GB" sz="1600" dirty="0" err="1" smtClean="0"/>
              <a:t>mPlane</a:t>
            </a:r>
            <a:r>
              <a:rPr lang="en-GB" sz="1600" dirty="0" smtClean="0"/>
              <a:t> supervisor onto an </a:t>
            </a:r>
            <a:r>
              <a:rPr lang="en-GB" sz="1600" dirty="0" err="1" smtClean="0"/>
              <a:t>OpenFlow</a:t>
            </a:r>
            <a:r>
              <a:rPr lang="en-GB" sz="1600" dirty="0" smtClean="0"/>
              <a:t> controller?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0" y="4920458"/>
            <a:ext cx="4718649" cy="192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Has </a:t>
            </a:r>
            <a:r>
              <a:rPr lang="en-GB" sz="1600" dirty="0" err="1" smtClean="0"/>
              <a:t>mPlane</a:t>
            </a:r>
            <a:r>
              <a:rPr lang="en-GB" sz="1600" dirty="0" smtClean="0"/>
              <a:t> got enough </a:t>
            </a:r>
            <a:r>
              <a:rPr lang="en-GB" sz="1600" dirty="0"/>
              <a:t>focus on per application performance?</a:t>
            </a:r>
          </a:p>
          <a:p>
            <a:r>
              <a:rPr lang="en-GB" sz="1600" dirty="0"/>
              <a:t>W</a:t>
            </a:r>
            <a:r>
              <a:rPr lang="en-GB" sz="1600" dirty="0" smtClean="0"/>
              <a:t>hat </a:t>
            </a:r>
            <a:r>
              <a:rPr lang="en-GB" sz="1600" dirty="0"/>
              <a:t>needs to be promoted </a:t>
            </a:r>
            <a:r>
              <a:rPr lang="en-GB" sz="1600" dirty="0" smtClean="0"/>
              <a:t>(in standards?) for </a:t>
            </a:r>
            <a:r>
              <a:rPr lang="en-GB" sz="1600" dirty="0"/>
              <a:t>widespread </a:t>
            </a:r>
            <a:r>
              <a:rPr lang="en-GB" sz="1600" dirty="0" err="1" smtClean="0"/>
              <a:t>mPlane</a:t>
            </a:r>
            <a:r>
              <a:rPr lang="en-GB" sz="1600" dirty="0" smtClean="0"/>
              <a:t> adoption?</a:t>
            </a:r>
          </a:p>
          <a:p>
            <a:r>
              <a:rPr lang="en-GB" sz="1600" dirty="0" smtClean="0"/>
              <a:t>Does this require lobbying and consensus building? Where? How? With whom?</a:t>
            </a:r>
            <a:endParaRPr lang="en-GB" sz="16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37920" y="4515139"/>
            <a:ext cx="3476446" cy="402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4138" indent="-841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b="0" kern="1200">
                <a:solidFill>
                  <a:srgbClr val="35A1F7"/>
                </a:solidFill>
                <a:latin typeface="Montserrat-Bold"/>
                <a:ea typeface="+mn-ea"/>
                <a:cs typeface="Montserrat-Bold"/>
              </a:defRPr>
            </a:lvl1pPr>
            <a:lvl2pPr marL="273050" indent="-1889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2pPr>
            <a:lvl3pPr marL="273050" indent="-952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3pPr>
            <a:lvl4pPr marL="357188" indent="-841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4pPr>
            <a:lvl5pPr marL="534988" indent="-841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err="1" smtClean="0"/>
              <a:t>mPlane</a:t>
            </a:r>
            <a:r>
              <a:rPr lang="en-GB" sz="2000" dirty="0" smtClean="0"/>
              <a:t> widespread adoption</a:t>
            </a:r>
            <a:endParaRPr lang="en-GB" sz="2000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779034" y="4819185"/>
            <a:ext cx="4364966" cy="2025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Can </a:t>
            </a:r>
            <a:r>
              <a:rPr lang="en-GB" sz="1600" dirty="0" err="1" smtClean="0"/>
              <a:t>mPlane</a:t>
            </a:r>
            <a:r>
              <a:rPr lang="en-GB" sz="1600" dirty="0" smtClean="0"/>
              <a:t> clearly separate </a:t>
            </a:r>
            <a:r>
              <a:rPr lang="en-GB" sz="1600" dirty="0"/>
              <a:t>Network </a:t>
            </a:r>
            <a:r>
              <a:rPr lang="en-GB" sz="1600" dirty="0" smtClean="0"/>
              <a:t>and application performance?</a:t>
            </a:r>
          </a:p>
          <a:p>
            <a:r>
              <a:rPr lang="en-GB" sz="1600" dirty="0" smtClean="0"/>
              <a:t>Multi-ISP </a:t>
            </a:r>
            <a:r>
              <a:rPr lang="en-GB" sz="1600" dirty="0"/>
              <a:t>VPN SLA </a:t>
            </a:r>
            <a:r>
              <a:rPr lang="en-GB" sz="1600" dirty="0" smtClean="0"/>
              <a:t>monitoring with federated supervisors: dream or reality?</a:t>
            </a:r>
          </a:p>
          <a:p>
            <a:r>
              <a:rPr lang="en-GB" sz="1600" dirty="0"/>
              <a:t>I</a:t>
            </a:r>
            <a:r>
              <a:rPr lang="en-GB" sz="1600" dirty="0" smtClean="0"/>
              <a:t>ntegrate </a:t>
            </a:r>
            <a:r>
              <a:rPr lang="en-GB" sz="1600" dirty="0"/>
              <a:t>/ enhance / substitute existing WAN </a:t>
            </a:r>
            <a:r>
              <a:rPr lang="en-GB" sz="1600" dirty="0" smtClean="0"/>
              <a:t>acceleration &amp; </a:t>
            </a:r>
            <a:r>
              <a:rPr lang="en-GB" sz="1600" dirty="0" err="1" smtClean="0"/>
              <a:t>mgmt</a:t>
            </a:r>
            <a:r>
              <a:rPr lang="en-GB" sz="1600" dirty="0" smtClean="0"/>
              <a:t> solutions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3606274" y="1142277"/>
            <a:ext cx="2870873" cy="42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4138" indent="-841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b="0" kern="1200">
                <a:solidFill>
                  <a:srgbClr val="35A1F7"/>
                </a:solidFill>
                <a:latin typeface="Montserrat-Bold"/>
                <a:ea typeface="+mn-ea"/>
                <a:cs typeface="Montserrat-Bold"/>
              </a:defRPr>
            </a:lvl1pPr>
            <a:lvl2pPr marL="273050" indent="-1889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2pPr>
            <a:lvl3pPr marL="273050" indent="-952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3pPr>
            <a:lvl4pPr marL="357188" indent="-841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4pPr>
            <a:lvl5pPr marL="534988" indent="-841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/>
              <a:t>MPLS vs IPSEC VPNs</a:t>
            </a:r>
            <a:endParaRPr lang="en-GB" sz="20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421490" y="1578448"/>
            <a:ext cx="2030747" cy="42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4138" indent="-841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b="0" kern="1200">
                <a:solidFill>
                  <a:srgbClr val="35A1F7"/>
                </a:solidFill>
                <a:latin typeface="Montserrat-Bold"/>
                <a:ea typeface="+mn-ea"/>
                <a:cs typeface="Montserrat-Bold"/>
              </a:defRPr>
            </a:lvl1pPr>
            <a:lvl2pPr marL="273050" indent="-1889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2pPr>
            <a:lvl3pPr marL="273050" indent="-952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3pPr>
            <a:lvl4pPr marL="357188" indent="-841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4pPr>
            <a:lvl5pPr marL="534988" indent="-841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/>
              <a:t>SDN scenario</a:t>
            </a:r>
            <a:endParaRPr lang="en-GB" sz="20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5140310" y="4155756"/>
            <a:ext cx="3436997" cy="42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4138" indent="-841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b="0" kern="1200">
                <a:solidFill>
                  <a:srgbClr val="35A1F7"/>
                </a:solidFill>
                <a:latin typeface="Montserrat-Bold"/>
                <a:ea typeface="+mn-ea"/>
                <a:cs typeface="Montserrat-Bold"/>
              </a:defRPr>
            </a:lvl1pPr>
            <a:lvl2pPr marL="273050" indent="-1889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2pPr>
            <a:lvl3pPr marL="273050" indent="-952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3pPr>
            <a:lvl4pPr marL="357188" indent="-841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4pPr>
            <a:lvl5pPr marL="534988" indent="-841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/>
              <a:t>S</a:t>
            </a:r>
            <a:r>
              <a:rPr lang="en-GB" sz="2000" dirty="0" smtClean="0"/>
              <a:t>olving practical problems better than existing solutions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51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OTT vs. Telco? Who pays the bill?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8508896" cy="48184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2300" dirty="0" smtClean="0"/>
              <a:t> It’ an economic problem rather than a technical one:</a:t>
            </a:r>
            <a:endParaRPr lang="en-GB" dirty="0" smtClean="0"/>
          </a:p>
          <a:p>
            <a:pPr lvl="1">
              <a:lnSpc>
                <a:spcPct val="170000"/>
              </a:lnSpc>
            </a:pPr>
            <a:r>
              <a:rPr lang="en-GB" sz="2200" dirty="0" smtClean="0"/>
              <a:t>If “winner” is OTT, it’s the users not getting the content</a:t>
            </a:r>
          </a:p>
          <a:p>
            <a:pPr lvl="2">
              <a:lnSpc>
                <a:spcPct val="170000"/>
              </a:lnSpc>
            </a:pPr>
            <a:r>
              <a:rPr lang="en-GB" sz="2200" dirty="0" smtClean="0"/>
              <a:t>Content delivered only where NW is good enough =&gt;</a:t>
            </a:r>
            <a:r>
              <a:rPr lang="en-GB" sz="2200" dirty="0"/>
              <a:t> </a:t>
            </a:r>
            <a:r>
              <a:rPr lang="en-GB" sz="2200" dirty="0" smtClean="0"/>
              <a:t>Typical “Digital Divide” issue</a:t>
            </a:r>
            <a:endParaRPr lang="en-GB" sz="2200" dirty="0"/>
          </a:p>
          <a:p>
            <a:pPr lvl="1">
              <a:lnSpc>
                <a:spcPct val="170000"/>
              </a:lnSpc>
            </a:pPr>
            <a:r>
              <a:rPr lang="en-GB" sz="2200" dirty="0" smtClean="0"/>
              <a:t>If “winner” is Telco, it’s the users not getting the content</a:t>
            </a:r>
          </a:p>
          <a:p>
            <a:pPr lvl="2">
              <a:lnSpc>
                <a:spcPct val="170000"/>
              </a:lnSpc>
            </a:pPr>
            <a:r>
              <a:rPr lang="en-GB" sz="2200" dirty="0" smtClean="0"/>
              <a:t>More </a:t>
            </a:r>
            <a:r>
              <a:rPr lang="en-GB" sz="2200" dirty="0"/>
              <a:t>l</a:t>
            </a:r>
            <a:r>
              <a:rPr lang="en-GB" sz="2200" dirty="0" smtClean="0"/>
              <a:t>imited content choice</a:t>
            </a:r>
            <a:endParaRPr lang="en-GB" sz="1400" dirty="0"/>
          </a:p>
          <a:p>
            <a:pPr>
              <a:lnSpc>
                <a:spcPct val="170000"/>
              </a:lnSpc>
            </a:pPr>
            <a:r>
              <a:rPr lang="en-GB" sz="2600" dirty="0" smtClean="0"/>
              <a:t> Looks the “looser” is always the end user!</a:t>
            </a:r>
            <a:endParaRPr lang="en-GB" sz="2600" dirty="0"/>
          </a:p>
          <a:p>
            <a:pPr>
              <a:lnSpc>
                <a:spcPct val="170000"/>
              </a:lnSpc>
            </a:pPr>
            <a:r>
              <a:rPr lang="en-GB" sz="2300" dirty="0" smtClean="0"/>
              <a:t> The problem is recognised (not necessarily solved…) and “Operator CDN” management systems were developed. They advocate a “Wholesale CDN” scenario”  (*).</a:t>
            </a:r>
          </a:p>
          <a:p>
            <a:pPr lvl="1">
              <a:lnSpc>
                <a:spcPct val="170000"/>
              </a:lnSpc>
            </a:pPr>
            <a:r>
              <a:rPr lang="en-GB" sz="1800" dirty="0" smtClean="0"/>
              <a:t>Content popularity, content replacement, dynamic CDN leasing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3009" y="6398262"/>
            <a:ext cx="5522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(*) http</a:t>
            </a:r>
            <a:r>
              <a:rPr lang="en-GB" sz="1000" dirty="0"/>
              <a:t>://www.broadpeak.tv/upload/produit/fichier/18-337-broadpeak_operatorcdn_whitepaper.pdf</a:t>
            </a:r>
          </a:p>
        </p:txBody>
      </p:sp>
    </p:spTree>
    <p:extLst>
      <p:ext uri="{BB962C8B-B14F-4D97-AF65-F5344CB8AC3E}">
        <p14:creationId xmlns:p14="http://schemas.microsoft.com/office/powerpoint/2010/main" val="6364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OTT vs. Telco? Who pays the bill?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33009" y="6209334"/>
            <a:ext cx="552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(*) http</a:t>
            </a:r>
            <a:r>
              <a:rPr lang="en-GB" sz="1000" dirty="0"/>
              <a:t>://www.broadpeak.tv/upload/produit/fichier/18-337-</a:t>
            </a:r>
            <a:r>
              <a:rPr lang="en-GB" sz="1000" dirty="0" smtClean="0"/>
              <a:t>broadpeak_operatorcdn_whitepaper.pdf</a:t>
            </a:r>
          </a:p>
          <a:p>
            <a:r>
              <a:rPr lang="en-GB" sz="1000" dirty="0" smtClean="0"/>
              <a:t>(**) </a:t>
            </a:r>
            <a:r>
              <a:rPr lang="en-GB" sz="1000" dirty="0" err="1" smtClean="0"/>
              <a:t>netflix.com</a:t>
            </a:r>
            <a:r>
              <a:rPr lang="en-GB" sz="1000" dirty="0" smtClean="0"/>
              <a:t>/</a:t>
            </a:r>
            <a:r>
              <a:rPr lang="en-GB" sz="1000" dirty="0" err="1" smtClean="0"/>
              <a:t>openconnect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5" name="Picture 4" descr="Screen Shot 2015-04-20 at 09.3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8" y="1237859"/>
            <a:ext cx="7988300" cy="426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25152" y="5547043"/>
            <a:ext cx="6306675" cy="990585"/>
          </a:xfrm>
        </p:spPr>
        <p:txBody>
          <a:bodyPr/>
          <a:lstStyle/>
          <a:p>
            <a:r>
              <a:rPr lang="en-US" dirty="0" smtClean="0"/>
              <a:t> Somebody like Netflix probably not liking this picture?</a:t>
            </a:r>
          </a:p>
          <a:p>
            <a:r>
              <a:rPr lang="en-US" dirty="0"/>
              <a:t> </a:t>
            </a:r>
            <a:r>
              <a:rPr lang="en-US" dirty="0" smtClean="0"/>
              <a:t>Netflix: “</a:t>
            </a:r>
            <a:r>
              <a:rPr lang="en-US" dirty="0" err="1" smtClean="0"/>
              <a:t>openconnect</a:t>
            </a:r>
            <a:r>
              <a:rPr lang="en-US" dirty="0" smtClean="0"/>
              <a:t>” initiative </a:t>
            </a:r>
            <a:r>
              <a:rPr lang="en-US" dirty="0" smtClean="0">
                <a:solidFill>
                  <a:schemeClr val="tx1"/>
                </a:solidFill>
              </a:rPr>
              <a:t>(**)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0101" y="4276248"/>
            <a:ext cx="52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(*)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4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Netflix uses </a:t>
            </a:r>
            <a:r>
              <a:rPr lang="en-GB" sz="2800" dirty="0" err="1" smtClean="0"/>
              <a:t>pmacct</a:t>
            </a:r>
            <a:r>
              <a:rPr lang="en-GB" sz="2800" dirty="0" smtClean="0"/>
              <a:t> for traffic monitoring</a:t>
            </a:r>
            <a:br>
              <a:rPr lang="en-GB" sz="2800" dirty="0" smtClean="0"/>
            </a:br>
            <a:r>
              <a:rPr lang="en-GB" sz="1400" dirty="0"/>
              <a:t>Based </a:t>
            </a:r>
            <a:r>
              <a:rPr lang="en-GB" sz="1400" dirty="0" smtClean="0"/>
              <a:t>only on </a:t>
            </a:r>
            <a:r>
              <a:rPr lang="en-GB" sz="1400" dirty="0"/>
              <a:t>NANOG 61 presentation and video (*)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6" y="2407672"/>
            <a:ext cx="6845652" cy="3835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7055" y="6284829"/>
            <a:ext cx="328851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hlinkClick r:id="rId3"/>
              </a:rPr>
              <a:t>(*) https</a:t>
            </a:r>
            <a:r>
              <a:rPr lang="en-GB" sz="900" dirty="0">
                <a:hlinkClick r:id="rId3"/>
              </a:rPr>
              <a:t>://</a:t>
            </a:r>
            <a:r>
              <a:rPr lang="en-GB" sz="900" dirty="0" smtClean="0">
                <a:hlinkClick r:id="rId3"/>
              </a:rPr>
              <a:t>www.youtube.com/watch?v=4VnwwkZG1n8</a:t>
            </a:r>
            <a:endParaRPr lang="en-GB" sz="900" dirty="0" smtClean="0"/>
          </a:p>
          <a:p>
            <a:r>
              <a:rPr lang="en-GB" sz="900" dirty="0" smtClean="0"/>
              <a:t>(*) </a:t>
            </a:r>
            <a:r>
              <a:rPr lang="en-GB" sz="900" dirty="0" smtClean="0">
                <a:hlinkClick r:id="rId4"/>
              </a:rPr>
              <a:t>http</a:t>
            </a:r>
            <a:r>
              <a:rPr lang="en-GB" sz="900" dirty="0">
                <a:hlinkClick r:id="rId4"/>
              </a:rPr>
              <a:t>://</a:t>
            </a:r>
            <a:r>
              <a:rPr lang="en-GB" sz="900" dirty="0" smtClean="0">
                <a:hlinkClick r:id="rId4"/>
              </a:rPr>
              <a:t>www.pmacct.net/nanog61-pmacct-add-path.pdf</a:t>
            </a:r>
            <a:endParaRPr lang="en-GB" sz="900" dirty="0" smtClean="0"/>
          </a:p>
          <a:p>
            <a:endParaRPr lang="en-GB" sz="900" dirty="0" smtClean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276050" y="1374993"/>
            <a:ext cx="3771773" cy="1616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84138" indent="-841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b="0" kern="1200">
                <a:solidFill>
                  <a:srgbClr val="35A1F7"/>
                </a:solidFill>
                <a:latin typeface="Montserrat-Bold"/>
                <a:ea typeface="+mn-ea"/>
                <a:cs typeface="Montserrat-Bold"/>
              </a:defRPr>
            </a:lvl1pPr>
            <a:lvl2pPr marL="273050" indent="-1889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2pPr>
            <a:lvl3pPr marL="273050" indent="-952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3pPr>
            <a:lvl4pPr marL="357188" indent="-841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4pPr>
            <a:lvl5pPr marL="534988" indent="-841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dirty="0" smtClean="0"/>
              <a:t>“Many POPs, No Backbone”</a:t>
            </a:r>
          </a:p>
          <a:p>
            <a:pPr>
              <a:lnSpc>
                <a:spcPct val="170000"/>
              </a:lnSpc>
            </a:pPr>
            <a:endParaRPr lang="en-GB" dirty="0" smtClean="0"/>
          </a:p>
          <a:p>
            <a:pPr>
              <a:lnSpc>
                <a:spcPct val="170000"/>
              </a:lnSpc>
            </a:pPr>
            <a:r>
              <a:rPr lang="en-GB" dirty="0" smtClean="0"/>
              <a:t>“Geography, policy, cost and health used to route viewing sessions”</a:t>
            </a:r>
          </a:p>
        </p:txBody>
      </p:sp>
    </p:spTree>
    <p:extLst>
      <p:ext uri="{BB962C8B-B14F-4D97-AF65-F5344CB8AC3E}">
        <p14:creationId xmlns:p14="http://schemas.microsoft.com/office/powerpoint/2010/main" val="14313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Netflix uses </a:t>
            </a:r>
            <a:r>
              <a:rPr lang="en-GB" sz="2800" dirty="0" err="1" smtClean="0"/>
              <a:t>pmacct</a:t>
            </a:r>
            <a:r>
              <a:rPr lang="en-GB" sz="2800" dirty="0" smtClean="0"/>
              <a:t> for traffic monitoring</a:t>
            </a:r>
            <a:br>
              <a:rPr lang="en-GB" sz="2800" dirty="0" smtClean="0"/>
            </a:br>
            <a:r>
              <a:rPr lang="en-GB" sz="1400" dirty="0"/>
              <a:t>Based on NANOG 61 presentation and video (*)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7055" y="6284829"/>
            <a:ext cx="328851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hlinkClick r:id="rId2"/>
              </a:rPr>
              <a:t>(*) https</a:t>
            </a:r>
            <a:r>
              <a:rPr lang="en-GB" sz="900" dirty="0">
                <a:hlinkClick r:id="rId2"/>
              </a:rPr>
              <a:t>://</a:t>
            </a:r>
            <a:r>
              <a:rPr lang="en-GB" sz="900" dirty="0" smtClean="0">
                <a:hlinkClick r:id="rId2"/>
              </a:rPr>
              <a:t>www.youtube.com/watch?v=4VnwwkZG1n8</a:t>
            </a:r>
            <a:endParaRPr lang="en-GB" sz="900" dirty="0" smtClean="0"/>
          </a:p>
          <a:p>
            <a:r>
              <a:rPr lang="en-GB" sz="900" dirty="0" smtClean="0"/>
              <a:t>(*) </a:t>
            </a:r>
            <a:r>
              <a:rPr lang="en-GB" sz="900" dirty="0" smtClean="0">
                <a:hlinkClick r:id="rId3"/>
              </a:rPr>
              <a:t>http</a:t>
            </a:r>
            <a:r>
              <a:rPr lang="en-GB" sz="900" dirty="0">
                <a:hlinkClick r:id="rId3"/>
              </a:rPr>
              <a:t>://</a:t>
            </a:r>
            <a:r>
              <a:rPr lang="en-GB" sz="900" dirty="0" smtClean="0">
                <a:hlinkClick r:id="rId3"/>
              </a:rPr>
              <a:t>www.pmacct.net/nanog61-pmacct-add-path.pdf</a:t>
            </a:r>
            <a:endParaRPr lang="en-GB" sz="900" dirty="0" smtClean="0"/>
          </a:p>
          <a:p>
            <a:endParaRPr lang="en-GB" sz="900" dirty="0" smtClean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181593" y="1490452"/>
            <a:ext cx="3771773" cy="4544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84138" indent="-841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b="0" kern="1200">
                <a:solidFill>
                  <a:srgbClr val="35A1F7"/>
                </a:solidFill>
                <a:latin typeface="Montserrat-Bold"/>
                <a:ea typeface="+mn-ea"/>
                <a:cs typeface="Montserrat-Bold"/>
              </a:defRPr>
            </a:lvl1pPr>
            <a:lvl2pPr marL="273050" indent="-1889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2pPr>
            <a:lvl3pPr marL="273050" indent="-952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3pPr>
            <a:lvl4pPr marL="357188" indent="-841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4pPr>
            <a:lvl5pPr marL="534988" indent="-841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b="0" kern="1200">
                <a:solidFill>
                  <a:srgbClr val="404040"/>
                </a:solidFill>
                <a:latin typeface="Montserrat-Bold"/>
                <a:ea typeface="+mn-ea"/>
                <a:cs typeface="Montserrat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dirty="0" smtClean="0"/>
              <a:t>“In many cases, too much traffic for 1,2 or even 4 egress partners to handle”</a:t>
            </a:r>
          </a:p>
          <a:p>
            <a:pPr>
              <a:lnSpc>
                <a:spcPct val="170000"/>
              </a:lnSpc>
            </a:pPr>
            <a:endParaRPr lang="en-GB" dirty="0"/>
          </a:p>
          <a:p>
            <a:pPr>
              <a:lnSpc>
                <a:spcPct val="170000"/>
              </a:lnSpc>
            </a:pPr>
            <a:r>
              <a:rPr lang="en-GB" dirty="0" smtClean="0"/>
              <a:t>Use of </a:t>
            </a:r>
            <a:r>
              <a:rPr lang="en-GB" dirty="0" err="1" smtClean="0"/>
              <a:t>multi_path</a:t>
            </a:r>
            <a:r>
              <a:rPr lang="en-GB" dirty="0" smtClean="0"/>
              <a:t> BGP</a:t>
            </a:r>
          </a:p>
          <a:p>
            <a:pPr>
              <a:lnSpc>
                <a:spcPct val="170000"/>
              </a:lnSpc>
            </a:pPr>
            <a:endParaRPr lang="en-GB" dirty="0"/>
          </a:p>
          <a:p>
            <a:pPr>
              <a:lnSpc>
                <a:spcPct val="170000"/>
              </a:lnSpc>
            </a:pPr>
            <a:r>
              <a:rPr lang="en-GB" dirty="0" err="1" smtClean="0"/>
              <a:t>Pmacct</a:t>
            </a:r>
            <a:r>
              <a:rPr lang="en-GB" dirty="0" smtClean="0"/>
              <a:t> used as monitoring tool</a:t>
            </a:r>
          </a:p>
          <a:p>
            <a:pPr lvl="1">
              <a:lnSpc>
                <a:spcPct val="170000"/>
              </a:lnSpc>
            </a:pPr>
            <a:r>
              <a:rPr lang="en-GB" dirty="0" smtClean="0"/>
              <a:t>Extended to support BGP multi-path</a:t>
            </a:r>
          </a:p>
          <a:p>
            <a:pPr lvl="1">
              <a:lnSpc>
                <a:spcPct val="170000"/>
              </a:lnSpc>
            </a:pPr>
            <a:r>
              <a:rPr lang="en-GB" dirty="0" smtClean="0"/>
              <a:t>BGP next hop in </a:t>
            </a:r>
            <a:r>
              <a:rPr lang="en-GB" dirty="0" err="1" smtClean="0"/>
              <a:t>NetFlow</a:t>
            </a:r>
            <a:r>
              <a:rPr lang="en-GB" dirty="0" smtClean="0"/>
              <a:t> found to be reliable enough to map flow record to correct path</a:t>
            </a:r>
          </a:p>
          <a:p>
            <a:pPr lvl="1">
              <a:lnSpc>
                <a:spcPct val="170000"/>
              </a:lnSpc>
            </a:pPr>
            <a:endParaRPr lang="en-GB" dirty="0"/>
          </a:p>
          <a:p>
            <a:pPr>
              <a:lnSpc>
                <a:spcPct val="170000"/>
              </a:lnSpc>
            </a:pPr>
            <a:r>
              <a:rPr lang="en-GB" dirty="0" smtClean="0"/>
              <a:t>Ok for accounting, but what about performances?</a:t>
            </a:r>
          </a:p>
          <a:p>
            <a:pPr>
              <a:lnSpc>
                <a:spcPct val="170000"/>
              </a:lnSpc>
            </a:pPr>
            <a:endParaRPr lang="en-GB" dirty="0"/>
          </a:p>
          <a:p>
            <a:pPr>
              <a:lnSpc>
                <a:spcPct val="170000"/>
              </a:lnSpc>
            </a:pPr>
            <a:endParaRPr lang="en-GB" dirty="0" smtClean="0"/>
          </a:p>
          <a:p>
            <a:pPr>
              <a:lnSpc>
                <a:spcPct val="170000"/>
              </a:lnSpc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4" y="1889685"/>
            <a:ext cx="4289766" cy="3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Netflix scenario questions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79" y="1489768"/>
            <a:ext cx="8340019" cy="478700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dirty="0" smtClean="0"/>
              <a:t> Q: could the </a:t>
            </a:r>
            <a:r>
              <a:rPr lang="en-GB" dirty="0" err="1" smtClean="0"/>
              <a:t>mPlane</a:t>
            </a:r>
            <a:r>
              <a:rPr lang="en-GB" dirty="0" smtClean="0"/>
              <a:t> toolset add performance monitoring in the “NANOG 61 Netflix scenario”? </a:t>
            </a:r>
          </a:p>
          <a:p>
            <a:pPr lvl="1">
              <a:lnSpc>
                <a:spcPct val="160000"/>
              </a:lnSpc>
            </a:pPr>
            <a:r>
              <a:rPr lang="en-GB" dirty="0"/>
              <a:t> </a:t>
            </a:r>
            <a:r>
              <a:rPr lang="en-GB" dirty="0" smtClean="0"/>
              <a:t>Q</a:t>
            </a:r>
            <a:r>
              <a:rPr lang="en-GB" dirty="0"/>
              <a:t>: what is needed to </a:t>
            </a:r>
            <a:r>
              <a:rPr lang="en-GB" i="1" dirty="0"/>
              <a:t>automate</a:t>
            </a:r>
            <a:r>
              <a:rPr lang="en-GB" dirty="0"/>
              <a:t> the routing / load balancing choices on the basis of these measurements?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 Q: what is needed to let all parties (content provider, “transit partners”, non-transit partners) benefit from </a:t>
            </a:r>
            <a:r>
              <a:rPr lang="en-GB" dirty="0" err="1" smtClean="0"/>
              <a:t>mPlane</a:t>
            </a:r>
            <a:r>
              <a:rPr lang="en-GB" dirty="0" smtClean="0"/>
              <a:t> enabled measurements?</a:t>
            </a:r>
          </a:p>
          <a:p>
            <a:pPr lvl="1">
              <a:lnSpc>
                <a:spcPct val="160000"/>
              </a:lnSpc>
            </a:pPr>
            <a:r>
              <a:rPr lang="en-GB" dirty="0" smtClean="0"/>
              <a:t> Q: would this be a </a:t>
            </a:r>
            <a:r>
              <a:rPr lang="en-GB" i="1" dirty="0" smtClean="0"/>
              <a:t>truly</a:t>
            </a:r>
            <a:r>
              <a:rPr lang="en-GB" dirty="0" smtClean="0"/>
              <a:t> win-win situation, different from existing ones?</a:t>
            </a:r>
          </a:p>
        </p:txBody>
      </p:sp>
    </p:spTree>
    <p:extLst>
      <p:ext uri="{BB962C8B-B14F-4D97-AF65-F5344CB8AC3E}">
        <p14:creationId xmlns:p14="http://schemas.microsoft.com/office/powerpoint/2010/main" val="35855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MPLS vs IPSEC VPNs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6780" y="1489768"/>
            <a:ext cx="6709628" cy="45400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 Both MPLS and IPSEC are used to provide site-to-site VPNs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Encrypted traffic, put back in the clear at the corporate endpoints</a:t>
            </a:r>
          </a:p>
          <a:p>
            <a:pPr>
              <a:lnSpc>
                <a:spcPct val="150000"/>
              </a:lnSpc>
            </a:pPr>
            <a:r>
              <a:rPr lang="en-GB" sz="2300" dirty="0" smtClean="0"/>
              <a:t> However, only MPLS provides mechanisms to really guarantee minimum bandwidth and maximum latency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Essentially through RSVP-TE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2300" dirty="0" smtClean="0"/>
              <a:t> </a:t>
            </a:r>
            <a:r>
              <a:rPr lang="en-GB" sz="2300" dirty="0" smtClean="0"/>
              <a:t>Traditionally, </a:t>
            </a:r>
            <a:r>
              <a:rPr lang="en-GB" sz="2300" dirty="0" smtClean="0"/>
              <a:t>MPLS was the only way to go to implement VPNs supporting voice, video or business critical application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And </a:t>
            </a:r>
            <a:r>
              <a:rPr lang="en-GB" sz="1800" dirty="0" smtClean="0"/>
              <a:t>very </a:t>
            </a:r>
            <a:r>
              <a:rPr lang="en-GB" sz="1800" dirty="0" smtClean="0"/>
              <a:t>expensive!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 </a:t>
            </a:r>
            <a:r>
              <a:rPr lang="en-GB" sz="2300" dirty="0" smtClean="0"/>
              <a:t>Nowadays, IPSEC “on plain Internet” is a much cheaper VPN alternative, and in many parts of the world </a:t>
            </a:r>
            <a:r>
              <a:rPr lang="en-GB" sz="2300" dirty="0" smtClean="0"/>
              <a:t>seems </a:t>
            </a:r>
            <a:r>
              <a:rPr lang="en-GB" sz="2300" dirty="0" smtClean="0"/>
              <a:t>to work well</a:t>
            </a:r>
          </a:p>
          <a:p>
            <a:pPr>
              <a:lnSpc>
                <a:spcPct val="150000"/>
              </a:lnSpc>
            </a:pPr>
            <a:r>
              <a:rPr lang="en-GB" sz="2300" dirty="0" smtClean="0"/>
              <a:t> So</a:t>
            </a:r>
            <a:r>
              <a:rPr lang="en-GB" sz="2300" dirty="0" smtClean="0"/>
              <a:t>, the debate is open…(*)</a:t>
            </a:r>
          </a:p>
          <a:p>
            <a:endParaRPr lang="en-GB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33009" y="6398262"/>
            <a:ext cx="4631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(*) http://packetlife.net/blog/2014/jul/14/replacing-mpls-wan-internet-vpn-overlay/ </a:t>
            </a:r>
          </a:p>
        </p:txBody>
      </p:sp>
    </p:spTree>
    <p:extLst>
      <p:ext uri="{BB962C8B-B14F-4D97-AF65-F5344CB8AC3E}">
        <p14:creationId xmlns:p14="http://schemas.microsoft.com/office/powerpoint/2010/main" val="42811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5A1F7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11574</TotalTime>
  <Words>2374</Words>
  <Application>Microsoft Office PowerPoint</Application>
  <PresentationFormat>On-screen Show (4:3)</PresentationFormat>
  <Paragraphs>274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Montserrat-Bold</vt:lpstr>
      <vt:lpstr>Montserrat-Regular</vt:lpstr>
      <vt:lpstr>Wingdings</vt:lpstr>
      <vt:lpstr>Thème Office</vt:lpstr>
      <vt:lpstr>PowerPoint Presentation</vt:lpstr>
      <vt:lpstr>Challenges? What challenges?</vt:lpstr>
      <vt:lpstr>PowerPoint Presentation</vt:lpstr>
      <vt:lpstr>OTT vs. Telco? Who pays the bill?</vt:lpstr>
      <vt:lpstr>OTT vs. Telco? Who pays the bill?</vt:lpstr>
      <vt:lpstr>Netflix uses pmacct for traffic monitoring Based only on NANOG 61 presentation and video (*) </vt:lpstr>
      <vt:lpstr>Netflix uses pmacct for traffic monitoring Based on NANOG 61 presentation and video (*) </vt:lpstr>
      <vt:lpstr>Netflix scenario questions </vt:lpstr>
      <vt:lpstr>MPLS vs IPSEC VPNs</vt:lpstr>
      <vt:lpstr>MPLS vs IPSEC VPNs – some statements - from the point of view of who is responsible for the service (*) </vt:lpstr>
      <vt:lpstr>And eventually some  words of wisdom… (*) Thanks Jeff!</vt:lpstr>
      <vt:lpstr>MPLS vs IPSEC VPNs scenario questions </vt:lpstr>
      <vt:lpstr>Monitoring in SDN Networks (*)</vt:lpstr>
      <vt:lpstr>Monitoring in SDN Networks (*)</vt:lpstr>
      <vt:lpstr>SDN Monitoring questions</vt:lpstr>
      <vt:lpstr>PowerPoint Presentation</vt:lpstr>
      <vt:lpstr>The “adoption” challenge</vt:lpstr>
      <vt:lpstr>PerfSONAR</vt:lpstr>
      <vt:lpstr>Main Challenge</vt:lpstr>
      <vt:lpstr>PerfSONAR – difficult to extend?</vt:lpstr>
      <vt:lpstr>mPlane: Overcoming PerfSONAR limits?</vt:lpstr>
      <vt:lpstr>Could e.g. this be a good IETF WG proposal?</vt:lpstr>
      <vt:lpstr>Could e.g. this be a good IETF WG proposal?</vt:lpstr>
      <vt:lpstr>This was a BOF proposal at IETF 57  (July 2003)</vt:lpstr>
      <vt:lpstr>PowerPoint Presentation</vt:lpstr>
      <vt:lpstr>The “go-to-market” challenge – a.k.a. possible barriers to mPlane vision</vt:lpstr>
      <vt:lpstr>The reasoner – a very much needed function!</vt:lpstr>
      <vt:lpstr>Federated Supervisors</vt:lpstr>
      <vt:lpstr>Edge solutions for WAN management / acceleration</vt:lpstr>
      <vt:lpstr>Question recap</vt:lpstr>
    </vt:vector>
  </TitlesOfParts>
  <Company>Kitchenette-Graphisme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Talaia Solutions</dc:creator>
  <cp:lastModifiedBy>Maurizio Molina</cp:lastModifiedBy>
  <cp:revision>903</cp:revision>
  <cp:lastPrinted>2014-10-20T09:15:04Z</cp:lastPrinted>
  <dcterms:created xsi:type="dcterms:W3CDTF">2014-10-20T09:12:38Z</dcterms:created>
  <dcterms:modified xsi:type="dcterms:W3CDTF">2015-04-21T21:43:01Z</dcterms:modified>
</cp:coreProperties>
</file>