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723" r:id="rId2"/>
    <p:sldId id="665" r:id="rId3"/>
    <p:sldId id="722" r:id="rId4"/>
    <p:sldId id="666" r:id="rId5"/>
    <p:sldId id="750" r:id="rId6"/>
    <p:sldId id="759" r:id="rId7"/>
    <p:sldId id="756" r:id="rId8"/>
    <p:sldId id="757" r:id="rId9"/>
    <p:sldId id="758" r:id="rId10"/>
    <p:sldId id="763" r:id="rId11"/>
    <p:sldId id="765" r:id="rId12"/>
    <p:sldId id="764" r:id="rId13"/>
    <p:sldId id="695" r:id="rId14"/>
    <p:sldId id="760" r:id="rId15"/>
    <p:sldId id="776" r:id="rId16"/>
    <p:sldId id="777" r:id="rId17"/>
    <p:sldId id="774" r:id="rId18"/>
    <p:sldId id="790" r:id="rId19"/>
    <p:sldId id="780" r:id="rId20"/>
    <p:sldId id="791" r:id="rId21"/>
    <p:sldId id="792" r:id="rId22"/>
    <p:sldId id="793" r:id="rId23"/>
    <p:sldId id="684" r:id="rId24"/>
    <p:sldId id="721" r:id="rId25"/>
    <p:sldId id="703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  <a:srgbClr val="191919"/>
    <a:srgbClr val="B0D0ED"/>
    <a:srgbClr val="008040"/>
    <a:srgbClr val="E80202"/>
    <a:srgbClr val="D24532"/>
    <a:srgbClr val="EFEFEF"/>
    <a:srgbClr val="2691B8"/>
    <a:srgbClr val="2E448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6" autoAdjust="0"/>
    <p:restoredTop sz="86641" autoAdjust="0"/>
  </p:normalViewPr>
  <p:slideViewPr>
    <p:cSldViewPr>
      <p:cViewPr varScale="1">
        <p:scale>
          <a:sx n="97" d="100"/>
          <a:sy n="97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68"/>
    </p:cViewPr>
  </p:sorterViewPr>
  <p:notesViewPr>
    <p:cSldViewPr>
      <p:cViewPr varScale="1">
        <p:scale>
          <a:sx n="74" d="100"/>
          <a:sy n="74" d="100"/>
        </p:scale>
        <p:origin x="-3306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46DD33A-3803-42C1-B036-E69D7FC57B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4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506527E-2423-43F5-B294-9153B786C6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3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11188" y="1233488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rgbClr val="E80202"/>
                </a:solidFill>
              </a:defRPr>
            </a:lvl1pPr>
          </a:lstStyle>
          <a:p>
            <a:r>
              <a:rPr lang="it-IT" altLang="en-US" dirty="0"/>
              <a:t>Fare clic per modificare lo stile del titolo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Century Gothic" pitchFamily="34" charset="0"/>
              </a:defRPr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pic>
        <p:nvPicPr>
          <p:cNvPr id="8" name="Picture 7" descr="FP7-gen-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10242" name="AutoShape 2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mplane_final_256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284" y="6309320"/>
            <a:ext cx="2257500" cy="449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7914" y="6463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63888" y="630932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7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gi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Fare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per </a:t>
            </a:r>
            <a:r>
              <a:rPr lang="en-US" altLang="en-US" noProof="0" dirty="0" err="1" smtClean="0"/>
              <a:t>modificare</a:t>
            </a:r>
            <a:r>
              <a:rPr lang="en-US" altLang="en-US" noProof="0" dirty="0" smtClean="0"/>
              <a:t> lo stile del </a:t>
            </a:r>
            <a:r>
              <a:rPr lang="en-US" altLang="en-US" noProof="0" dirty="0" err="1" smtClean="0"/>
              <a:t>titolo</a:t>
            </a:r>
            <a:endParaRPr lang="en-US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Fare clic per modificare gli stili del testo dello schema</a:t>
            </a:r>
          </a:p>
          <a:p>
            <a:pPr lvl="1"/>
            <a:r>
              <a:rPr lang="en-US" altLang="en-US" noProof="0" smtClean="0"/>
              <a:t>Secondo livello</a:t>
            </a:r>
          </a:p>
          <a:p>
            <a:pPr lvl="2"/>
            <a:r>
              <a:rPr lang="en-US" altLang="en-US" noProof="0" smtClean="0"/>
              <a:t>Terzo livello</a:t>
            </a:r>
          </a:p>
          <a:p>
            <a:pPr lvl="3"/>
            <a:r>
              <a:rPr lang="en-US" altLang="en-US" noProof="0" smtClean="0"/>
              <a:t>Quarto livello</a:t>
            </a:r>
          </a:p>
          <a:p>
            <a:pPr lvl="4"/>
            <a:r>
              <a:rPr lang="en-US" altLang="en-US" noProof="0" smtClean="0"/>
              <a:t>Quinto livello</a:t>
            </a:r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pic>
        <p:nvPicPr>
          <p:cNvPr id="3" name="Picture 2" descr="FP7-gen-RGB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04348" y="6372036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CBC85A6-794F-9E42-808C-267B33C24A89}" type="slidenum">
              <a:rPr lang="en-US" sz="1200" kern="1200" noProof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pPr/>
              <a:t>‹#›</a:t>
            </a:fld>
            <a:endParaRPr lang="en-US" sz="1200" kern="1200" noProof="0" dirty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" name="Picture 9" descr="mplane_final_256x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70284" y="6309320"/>
            <a:ext cx="2257500" cy="4497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04235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5" r:id="rId4"/>
    <p:sldLayoutId id="2147484756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8020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­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microsoft.com/office/2007/relationships/hdphoto" Target="../media/hdphoto1.wdp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2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t-mplane.e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9572" y="1988840"/>
            <a:ext cx="8100900" cy="1752600"/>
          </a:xfrm>
        </p:spPr>
        <p:txBody>
          <a:bodyPr/>
          <a:lstStyle/>
          <a:p>
            <a:r>
              <a:rPr lang="en-US" sz="3600" b="1" dirty="0" err="1" smtClean="0">
                <a:latin typeface="Century Gothic" pitchFamily="34" charset="0"/>
              </a:rPr>
              <a:t>mPlane</a:t>
            </a:r>
            <a:r>
              <a:rPr lang="en-US" sz="3600" b="1" dirty="0" smtClean="0">
                <a:latin typeface="Century Gothic" pitchFamily="34" charset="0"/>
              </a:rPr>
              <a:t> – Building an Intelligent Measurement Plane for the Internet</a:t>
            </a:r>
            <a:br>
              <a:rPr lang="en-US" sz="3600" b="1" dirty="0" smtClean="0">
                <a:latin typeface="Century Gothic" pitchFamily="34" charset="0"/>
              </a:rPr>
            </a:br>
            <a:r>
              <a:rPr lang="en-US" sz="3600" b="1" dirty="0" smtClean="0">
                <a:latin typeface="Century Gothic" pitchFamily="34" charset="0"/>
              </a:rPr>
              <a:t>			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969060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Maurizio Dusi – NEC Laboratories Europe</a:t>
            </a:r>
            <a:endParaRPr lang="en-US" sz="900" dirty="0" smtClean="0"/>
          </a:p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maurizio.dusi@neclab.eu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3747" y="5373216"/>
            <a:ext cx="548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NSF Workshop on </a:t>
            </a:r>
            <a:r>
              <a:rPr lang="en-US" dirty="0" err="1"/>
              <a:t>perfSONAR</a:t>
            </a:r>
            <a:r>
              <a:rPr lang="en-US" dirty="0"/>
              <a:t> </a:t>
            </a:r>
            <a:r>
              <a:rPr lang="en-US" dirty="0" smtClean="0"/>
              <a:t>based </a:t>
            </a:r>
            <a:r>
              <a:rPr lang="en-US" dirty="0"/>
              <a:t>Multi-domain </a:t>
            </a:r>
            <a:endParaRPr lang="en-US" dirty="0" smtClean="0"/>
          </a:p>
          <a:p>
            <a:pPr algn="r"/>
            <a:r>
              <a:rPr lang="en-US" dirty="0" smtClean="0"/>
              <a:t>Network </a:t>
            </a:r>
            <a:r>
              <a:rPr lang="en-US" dirty="0"/>
              <a:t>Performance Measurement and </a:t>
            </a:r>
            <a:r>
              <a:rPr lang="en-US" dirty="0" smtClean="0"/>
              <a:t>Monitoring</a:t>
            </a:r>
          </a:p>
          <a:p>
            <a:pPr algn="r"/>
            <a:r>
              <a:rPr lang="en-US" dirty="0" smtClean="0"/>
              <a:t>February 20-21,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5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87624" y="2060848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7169971">
            <a:off x="2014266" y="3466115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mPlane</a:t>
            </a:r>
            <a:r>
              <a:rPr lang="en-US" dirty="0"/>
              <a:t> workflow: iterative 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95836" y="1592796"/>
            <a:ext cx="1642648" cy="1163161"/>
            <a:chOff x="7416316" y="3140968"/>
            <a:chExt cx="1642648" cy="1163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4408" y="3140968"/>
              <a:ext cx="814556" cy="81455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433970" y="3176972"/>
              <a:ext cx="846442" cy="768976"/>
              <a:chOff x="7325958" y="3176972"/>
              <a:chExt cx="846442" cy="76897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5958" y="3387538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9974" y="3284984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3990" y="3176972"/>
                <a:ext cx="558410" cy="55841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416316" y="3934797"/>
              <a:ext cx="128799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Repository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 rot="3634522">
            <a:off x="392671" y="3499907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15516" y="1520788"/>
            <a:ext cx="1345071" cy="1476164"/>
            <a:chOff x="346183" y="1484784"/>
            <a:chExt cx="1345071" cy="1476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540" y="1484784"/>
              <a:ext cx="1259714" cy="12597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6183" y="2591616"/>
              <a:ext cx="128799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Supervisor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9668" y="4437112"/>
            <a:ext cx="1987935" cy="1390332"/>
            <a:chOff x="1187624" y="5337212"/>
            <a:chExt cx="1987935" cy="1390332"/>
          </a:xfrm>
        </p:grpSpPr>
        <p:grpSp>
          <p:nvGrpSpPr>
            <p:cNvPr id="15" name="Group 14"/>
            <p:cNvGrpSpPr/>
            <p:nvPr/>
          </p:nvGrpSpPr>
          <p:grpSpPr>
            <a:xfrm>
              <a:off x="1187624" y="5337212"/>
              <a:ext cx="1525728" cy="1390332"/>
              <a:chOff x="1799692" y="5467668"/>
              <a:chExt cx="1525728" cy="1390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5736" y="5467668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5716" y="5589240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9692" y="5728316"/>
                <a:ext cx="1129684" cy="1129684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015716" y="5949280"/>
              <a:ext cx="115984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Raw data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92726" y="2096852"/>
            <a:ext cx="4467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the system to monitor a service</a:t>
            </a:r>
          </a:p>
          <a:p>
            <a:r>
              <a:rPr lang="en-US" dirty="0" smtClean="0"/>
              <a:t>(e.g., quality of YouTube streaming)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dirty="0"/>
              <a:t>passive </a:t>
            </a:r>
            <a:r>
              <a:rPr lang="en-US" dirty="0" smtClean="0"/>
              <a:t>probe </a:t>
            </a:r>
            <a:r>
              <a:rPr lang="en-US" dirty="0"/>
              <a:t>reports an anomaly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/>
              <a:t>start </a:t>
            </a:r>
            <a:r>
              <a:rPr lang="en-US" dirty="0" smtClean="0"/>
              <a:t>Root Cause Analysis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408000"/>
                </a:solidFill>
              </a:rPr>
              <a:t>crosscheck </a:t>
            </a:r>
            <a:r>
              <a:rPr lang="en-US" dirty="0" smtClean="0">
                <a:solidFill>
                  <a:srgbClr val="408000"/>
                </a:solidFill>
              </a:rPr>
              <a:t>with passive </a:t>
            </a:r>
            <a:r>
              <a:rPr lang="en-US" dirty="0">
                <a:solidFill>
                  <a:srgbClr val="408000"/>
                </a:solidFill>
              </a:rPr>
              <a:t>probes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crosscheck on larger </a:t>
            </a:r>
            <a:r>
              <a:rPr lang="en-US" dirty="0">
                <a:solidFill>
                  <a:srgbClr val="FF6600"/>
                </a:solidFill>
              </a:rPr>
              <a:t>time scale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crosscheck </a:t>
            </a:r>
            <a:r>
              <a:rPr lang="en-US" dirty="0" smtClean="0">
                <a:solidFill>
                  <a:srgbClr val="3366FF"/>
                </a:solidFill>
              </a:rPr>
              <a:t>by </a:t>
            </a:r>
            <a:r>
              <a:rPr lang="en-US" dirty="0">
                <a:solidFill>
                  <a:srgbClr val="3366FF"/>
                </a:solidFill>
              </a:rPr>
              <a:t>active probing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Is because </a:t>
            </a:r>
            <a:r>
              <a:rPr lang="en-US" dirty="0" smtClean="0"/>
              <a:t>of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DNS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Routing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42" name="Explosion 1 41"/>
          <p:cNvSpPr/>
          <p:nvPr/>
        </p:nvSpPr>
        <p:spPr>
          <a:xfrm rot="20215148">
            <a:off x="-16663" y="1259547"/>
            <a:ext cx="1584176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Alarm!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4572000" y="4761148"/>
            <a:ext cx="1044116" cy="540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Found 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059832" y="2780928"/>
            <a:ext cx="936104" cy="16201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511660" y="1916832"/>
            <a:ext cx="154817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511660" y="1736812"/>
            <a:ext cx="1548172" cy="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511660" y="1547808"/>
            <a:ext cx="1548172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30730" y="3068960"/>
            <a:ext cx="1012978" cy="162018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3848" y="2852936"/>
            <a:ext cx="936104" cy="162018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11660" y="1376772"/>
            <a:ext cx="1548172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1427" y="2340743"/>
            <a:ext cx="11849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Reasoner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mPlane</a:t>
            </a:r>
            <a:r>
              <a:rPr lang="en-US" dirty="0"/>
              <a:t> </a:t>
            </a:r>
            <a:r>
              <a:rPr lang="en-US" dirty="0" smtClean="0"/>
              <a:t>inter-domain measurements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Each domain collects and owns measurements</a:t>
            </a:r>
            <a:endParaRPr lang="en-US" dirty="0"/>
          </a:p>
          <a:p>
            <a:r>
              <a:rPr lang="en-US" dirty="0"/>
              <a:t>Multi-domain measurements </a:t>
            </a:r>
            <a:r>
              <a:rPr lang="en-US" dirty="0" smtClean="0"/>
              <a:t>handled </a:t>
            </a:r>
            <a:r>
              <a:rPr lang="en-US" dirty="0"/>
              <a:t>as communications among supervisors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32140" y="3681028"/>
            <a:ext cx="3204356" cy="2448272"/>
            <a:chOff x="4238346" y="3825044"/>
            <a:chExt cx="2988332" cy="2230566"/>
          </a:xfrm>
        </p:grpSpPr>
        <p:pic>
          <p:nvPicPr>
            <p:cNvPr id="39" name="Content Placeholder 6" descr="arch-overview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 t="3394" r="3607" b="5956"/>
            <a:stretch/>
          </p:blipFill>
          <p:spPr bwMode="auto">
            <a:xfrm>
              <a:off x="4238346" y="3933056"/>
              <a:ext cx="2988332" cy="212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val 39"/>
            <p:cNvSpPr/>
            <p:nvPr/>
          </p:nvSpPr>
          <p:spPr>
            <a:xfrm>
              <a:off x="5184068" y="4545124"/>
              <a:ext cx="1116124" cy="72008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427984" y="3825044"/>
              <a:ext cx="1116124" cy="72008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73809" y="1234725"/>
            <a:ext cx="3168352" cy="2338578"/>
            <a:chOff x="6012160" y="1232756"/>
            <a:chExt cx="2988332" cy="2194562"/>
          </a:xfrm>
        </p:grpSpPr>
        <p:pic>
          <p:nvPicPr>
            <p:cNvPr id="38" name="Content Placeholder 6" descr="arch-overview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 t="3394" r="3607" b="5956"/>
            <a:stretch/>
          </p:blipFill>
          <p:spPr bwMode="auto">
            <a:xfrm>
              <a:off x="6012160" y="1304764"/>
              <a:ext cx="2988332" cy="212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6228184" y="1232756"/>
              <a:ext cx="1116124" cy="72008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8264" y="1906162"/>
              <a:ext cx="1116124" cy="72008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45" name="Curved Connector 44"/>
          <p:cNvCxnSpPr>
            <a:stCxn id="43" idx="4"/>
            <a:endCxn id="41" idx="2"/>
          </p:cNvCxnSpPr>
          <p:nvPr/>
        </p:nvCxnSpPr>
        <p:spPr>
          <a:xfrm rot="16200000" flipH="1">
            <a:off x="5318461" y="3359182"/>
            <a:ext cx="1356551" cy="77502"/>
          </a:xfrm>
          <a:prstGeom prst="curvedConnector2">
            <a:avLst/>
          </a:prstGeom>
          <a:ln w="38100">
            <a:solidFill>
              <a:srgbClr val="0070C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20" idx="7"/>
            <a:endCxn id="40" idx="7"/>
          </p:cNvCxnSpPr>
          <p:nvPr/>
        </p:nvCxnSpPr>
        <p:spPr>
          <a:xfrm rot="16200000" flipH="1">
            <a:off x="5120319" y="1839687"/>
            <a:ext cx="3240036" cy="2254860"/>
          </a:xfrm>
          <a:prstGeom prst="curvedConnector3">
            <a:avLst>
              <a:gd name="adj1" fmla="val -10524"/>
            </a:avLst>
          </a:prstGeom>
          <a:ln w="38100">
            <a:solidFill>
              <a:srgbClr val="408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2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mPlane</a:t>
            </a:r>
            <a:r>
              <a:rPr lang="en-US" dirty="0"/>
              <a:t> </a:t>
            </a: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working on an adapter between </a:t>
            </a:r>
            <a:r>
              <a:rPr lang="en-US" dirty="0" err="1" smtClean="0"/>
              <a:t>mPlane</a:t>
            </a:r>
            <a:r>
              <a:rPr lang="en-US" dirty="0" smtClean="0"/>
              <a:t> and the tool native interfaces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of existing standards</a:t>
            </a:r>
          </a:p>
          <a:p>
            <a:pPr lvl="1"/>
            <a:r>
              <a:rPr lang="en-US" dirty="0" smtClean="0"/>
              <a:t>Measurements as capabilities</a:t>
            </a:r>
          </a:p>
          <a:p>
            <a:pPr lvl="2"/>
            <a:r>
              <a:rPr lang="en-US" dirty="0" smtClean="0"/>
              <a:t>Definitions taken from the IETF IPPM WG</a:t>
            </a:r>
          </a:p>
          <a:p>
            <a:pPr lvl="1"/>
            <a:r>
              <a:rPr lang="en-US" dirty="0" smtClean="0"/>
              <a:t>Partially </a:t>
            </a:r>
            <a:r>
              <a:rPr lang="en-US" dirty="0"/>
              <a:t>structured </a:t>
            </a:r>
            <a:r>
              <a:rPr lang="en-US" dirty="0" smtClean="0"/>
              <a:t>namespace</a:t>
            </a:r>
            <a:endParaRPr lang="en-US" dirty="0"/>
          </a:p>
          <a:p>
            <a:pPr lvl="2"/>
            <a:r>
              <a:rPr lang="en-US" dirty="0"/>
              <a:t>[base].[modifiers].[units].[aggregation]: [primitive]</a:t>
            </a:r>
          </a:p>
          <a:p>
            <a:pPr lvl="1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09610" y="3227590"/>
            <a:ext cx="4736287" cy="638853"/>
            <a:chOff x="4391980" y="6225634"/>
            <a:chExt cx="4736287" cy="63885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980" y="6237312"/>
              <a:ext cx="1044116" cy="51788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1919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2100" y="6345324"/>
              <a:ext cx="1070783" cy="32505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8224" y="6315082"/>
              <a:ext cx="506314" cy="54940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8614" y="6225634"/>
              <a:ext cx="623746" cy="62374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/>
            <a:srcRect l="33839" r="16048"/>
            <a:stretch/>
          </p:blipFill>
          <p:spPr>
            <a:xfrm>
              <a:off x="7855825" y="6237312"/>
              <a:ext cx="1272442" cy="436239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331640" y="2554332"/>
            <a:ext cx="3595931" cy="694648"/>
            <a:chOff x="251520" y="6174058"/>
            <a:chExt cx="3595931" cy="694648"/>
          </a:xfrm>
        </p:grpSpPr>
        <p:pic>
          <p:nvPicPr>
            <p:cNvPr id="59" name="Picture 6" descr="http://tstat.polito.it/img/tstat.logo.bw_differenc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27684" y="6332230"/>
              <a:ext cx="1420527" cy="355132"/>
            </a:xfrm>
            <a:prstGeom prst="rect">
              <a:avLst/>
            </a:prstGeom>
            <a:noFill/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/>
            <a:srcRect l="52381"/>
            <a:stretch/>
          </p:blipFill>
          <p:spPr>
            <a:xfrm>
              <a:off x="251520" y="6174058"/>
              <a:ext cx="1461295" cy="69464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0"/>
            <a:srcRect l="19626" t="6252" r="19519" b="26091"/>
            <a:stretch/>
          </p:blipFill>
          <p:spPr>
            <a:xfrm>
              <a:off x="3239852" y="6182501"/>
              <a:ext cx="607599" cy="675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98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</a:t>
            </a:r>
            <a:r>
              <a:rPr lang="en-US" dirty="0" err="1" smtClean="0"/>
              <a:t>mPlane</a:t>
            </a:r>
            <a:r>
              <a:rPr lang="en-US" dirty="0" smtClean="0"/>
              <a:t>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00" y="1600200"/>
            <a:ext cx="8229600" cy="4530725"/>
          </a:xfrm>
        </p:spPr>
        <p:txBody>
          <a:bodyPr/>
          <a:lstStyle/>
          <a:p>
            <a:r>
              <a:rPr lang="en-US" sz="2800" dirty="0" smtClean="0"/>
              <a:t>Desktop as a Service troubleshooting</a:t>
            </a:r>
          </a:p>
          <a:p>
            <a:r>
              <a:rPr lang="en-US" sz="2800" dirty="0" smtClean="0"/>
              <a:t>Anomaly </a:t>
            </a:r>
            <a:r>
              <a:rPr lang="en-US" sz="2800" dirty="0"/>
              <a:t>detection and root cause analysis in large-scale </a:t>
            </a:r>
            <a:r>
              <a:rPr lang="en-US" sz="2800" dirty="0" smtClean="0"/>
              <a:t>networks</a:t>
            </a:r>
          </a:p>
          <a:p>
            <a:r>
              <a:rPr lang="en-US" sz="2800" dirty="0" smtClean="0"/>
              <a:t>Quality </a:t>
            </a:r>
            <a:r>
              <a:rPr lang="en-US" sz="2800" dirty="0"/>
              <a:t>of Experience for web </a:t>
            </a:r>
            <a:r>
              <a:rPr lang="en-US" sz="2800" dirty="0" smtClean="0"/>
              <a:t>browsing</a:t>
            </a:r>
          </a:p>
          <a:p>
            <a:r>
              <a:rPr lang="en-US" sz="2800" dirty="0" smtClean="0"/>
              <a:t>Mobile network </a:t>
            </a:r>
            <a:r>
              <a:rPr lang="en-US" sz="2800" dirty="0"/>
              <a:t>performance </a:t>
            </a:r>
            <a:r>
              <a:rPr lang="en-US" sz="2800" dirty="0" smtClean="0"/>
              <a:t>issues</a:t>
            </a:r>
          </a:p>
          <a:p>
            <a:r>
              <a:rPr lang="en-US" sz="2800" dirty="0" smtClean="0"/>
              <a:t>Verification </a:t>
            </a:r>
            <a:r>
              <a:rPr lang="en-US" sz="2800" dirty="0"/>
              <a:t>and </a:t>
            </a:r>
            <a:r>
              <a:rPr lang="en-US" sz="2800" dirty="0" smtClean="0"/>
              <a:t>certification </a:t>
            </a:r>
            <a:r>
              <a:rPr lang="en-US" sz="2800" dirty="0"/>
              <a:t>of service-level </a:t>
            </a:r>
            <a:r>
              <a:rPr lang="en-US" sz="2800" dirty="0" smtClean="0"/>
              <a:t>agreements</a:t>
            </a:r>
          </a:p>
          <a:p>
            <a:r>
              <a:rPr lang="en-US" sz="2800" dirty="0" smtClean="0"/>
              <a:t>Content popularity and caching strategies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71500" y="1628800"/>
            <a:ext cx="864096" cy="540060"/>
          </a:xfrm>
          <a:prstGeom prst="rightArrow">
            <a:avLst>
              <a:gd name="adj1" fmla="val 60007"/>
              <a:gd name="adj2" fmla="val 399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FOCUS</a:t>
            </a:r>
            <a:endParaRPr lang="en-US" sz="1000" b="1" dirty="0"/>
          </a:p>
        </p:txBody>
      </p:sp>
      <p:sp>
        <p:nvSpPr>
          <p:cNvPr id="7" name="Right Arrow 6"/>
          <p:cNvSpPr/>
          <p:nvPr/>
        </p:nvSpPr>
        <p:spPr>
          <a:xfrm>
            <a:off x="71500" y="2240868"/>
            <a:ext cx="864096" cy="540060"/>
          </a:xfrm>
          <a:prstGeom prst="rightArrow">
            <a:avLst>
              <a:gd name="adj1" fmla="val 60007"/>
              <a:gd name="adj2" fmla="val 399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FOCUS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208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4000" b="1" dirty="0" err="1" smtClean="0">
                <a:solidFill>
                  <a:srgbClr val="FF0000"/>
                </a:solidFill>
              </a:rPr>
              <a:t>mPlane</a:t>
            </a:r>
            <a:r>
              <a:rPr lang="en-US" sz="4000" b="1" dirty="0" smtClean="0">
                <a:solidFill>
                  <a:srgbClr val="FF0000"/>
                </a:solidFill>
              </a:rPr>
              <a:t> use case I:</a:t>
            </a:r>
          </a:p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Desktop as a Service troubleshooting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as a Service troubleshooting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676965" cy="1200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Detecting </a:t>
            </a:r>
            <a:r>
              <a:rPr lang="en-US" sz="2400" dirty="0"/>
              <a:t>the </a:t>
            </a:r>
            <a:r>
              <a:rPr lang="en-US" sz="2400" dirty="0" smtClean="0"/>
              <a:t>Quality </a:t>
            </a:r>
            <a:r>
              <a:rPr lang="en-US" sz="2400" dirty="0"/>
              <a:t>of Experience of users accessing content using Desktop-as-a-Service </a:t>
            </a:r>
            <a:r>
              <a:rPr lang="en-US" sz="2400" dirty="0" smtClean="0"/>
              <a:t>solutions </a:t>
            </a:r>
            <a:r>
              <a:rPr lang="en-US" sz="2400" dirty="0"/>
              <a:t>through thin-client </a:t>
            </a:r>
            <a:r>
              <a:rPr lang="en-US" sz="2400" dirty="0" smtClean="0"/>
              <a:t>connections</a:t>
            </a:r>
            <a:endParaRPr lang="en-US" sz="2400" dirty="0"/>
          </a:p>
        </p:txBody>
      </p:sp>
      <p:pic>
        <p:nvPicPr>
          <p:cNvPr id="3" name="Picture 2" descr="daas-mpla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50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4530725"/>
          </a:xfrm>
        </p:spPr>
        <p:txBody>
          <a:bodyPr/>
          <a:lstStyle/>
          <a:p>
            <a:r>
              <a:rPr lang="en-US" sz="2800" dirty="0"/>
              <a:t>Probes send </a:t>
            </a:r>
            <a:r>
              <a:rPr lang="en-US" sz="2800" dirty="0" smtClean="0"/>
              <a:t>info about </a:t>
            </a:r>
            <a:r>
              <a:rPr lang="en-US" sz="2800" dirty="0"/>
              <a:t>the thin-client connection to the repository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Reasoner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classifies </a:t>
            </a:r>
            <a:r>
              <a:rPr lang="en-US" sz="2400" dirty="0"/>
              <a:t>the connection (application on top</a:t>
            </a:r>
            <a:r>
              <a:rPr lang="en-US" sz="2400" dirty="0" smtClean="0"/>
              <a:t>) [1]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orrelates application </a:t>
            </a:r>
            <a:r>
              <a:rPr lang="en-US" sz="2400" dirty="0"/>
              <a:t>with </a:t>
            </a:r>
            <a:r>
              <a:rPr lang="en-US" sz="2400" dirty="0" smtClean="0"/>
              <a:t>network </a:t>
            </a:r>
            <a:r>
              <a:rPr lang="en-US" sz="2400" dirty="0"/>
              <a:t>conditions along the path </a:t>
            </a:r>
            <a:endParaRPr lang="en-US" sz="2400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onitors users</a:t>
            </a:r>
            <a:r>
              <a:rPr lang="en-US" sz="2400" dirty="0"/>
              <a:t>’ </a:t>
            </a:r>
            <a:r>
              <a:rPr lang="en-US" sz="2400" dirty="0" err="1" smtClean="0"/>
              <a:t>QoE</a:t>
            </a:r>
            <a:endParaRPr lang="en-US" sz="2400" dirty="0" smtClean="0"/>
          </a:p>
          <a:p>
            <a:pPr marL="1012825" lvl="3" indent="-342900"/>
            <a:r>
              <a:rPr lang="en-US" dirty="0" smtClean="0"/>
              <a:t>Poor? start</a:t>
            </a:r>
            <a:r>
              <a:rPr lang="en-US" dirty="0" smtClean="0">
                <a:sym typeface="Wingdings"/>
              </a:rPr>
              <a:t> root cause analysis (iterative measurements)</a:t>
            </a:r>
          </a:p>
          <a:p>
            <a:pPr marL="1012825" lvl="3" indent="-342900"/>
            <a:r>
              <a:rPr lang="en-US" dirty="0" smtClean="0"/>
              <a:t>e.g., migrate virtual server closer to the user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541" y="555323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M. </a:t>
            </a:r>
            <a:r>
              <a:rPr lang="en-US" dirty="0" err="1" smtClean="0"/>
              <a:t>Dusi</a:t>
            </a:r>
            <a:r>
              <a:rPr lang="en-US" dirty="0" smtClean="0"/>
              <a:t> et al., “</a:t>
            </a:r>
            <a:r>
              <a:rPr lang="en-US" i="1" dirty="0" smtClean="0"/>
              <a:t>A closer look at thin-client connections: statistical application identification for </a:t>
            </a:r>
            <a:r>
              <a:rPr lang="en-US" i="1" dirty="0" err="1" smtClean="0"/>
              <a:t>QoE</a:t>
            </a:r>
            <a:r>
              <a:rPr lang="en-US" i="1" dirty="0" smtClean="0"/>
              <a:t> detection</a:t>
            </a:r>
            <a:r>
              <a:rPr lang="en-US" dirty="0" smtClean="0"/>
              <a:t>”, IEEE Communication Magazine, 2012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3548" y="5481228"/>
            <a:ext cx="1332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xplosion 1 6"/>
          <p:cNvSpPr/>
          <p:nvPr/>
        </p:nvSpPr>
        <p:spPr>
          <a:xfrm rot="20215148">
            <a:off x="4051788" y="3707819"/>
            <a:ext cx="1584176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4000" b="1" dirty="0" err="1" smtClean="0">
                <a:solidFill>
                  <a:srgbClr val="FF0000"/>
                </a:solidFill>
              </a:rPr>
              <a:t>mPlane</a:t>
            </a:r>
            <a:r>
              <a:rPr lang="en-US" sz="4000" b="1" dirty="0" smtClean="0">
                <a:solidFill>
                  <a:srgbClr val="FF0000"/>
                </a:solidFill>
              </a:rPr>
              <a:t> use case II:</a:t>
            </a:r>
          </a:p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Monitoring Akamai CDN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Daily pattern: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30725"/>
          </a:xfrm>
        </p:spPr>
        <p:txBody>
          <a:bodyPr/>
          <a:lstStyle/>
          <a:p>
            <a:r>
              <a:rPr lang="de-AT" sz="2600" dirty="0" err="1"/>
              <a:t>Preferred</a:t>
            </a:r>
            <a:r>
              <a:rPr lang="de-AT" sz="2600" dirty="0"/>
              <a:t> </a:t>
            </a:r>
            <a:r>
              <a:rPr lang="de-AT" sz="2600" dirty="0" err="1"/>
              <a:t>cache</a:t>
            </a:r>
            <a:r>
              <a:rPr lang="de-AT" sz="2600" dirty="0"/>
              <a:t> </a:t>
            </a:r>
            <a:r>
              <a:rPr lang="de-AT" sz="2600" dirty="0" err="1"/>
              <a:t>serve</a:t>
            </a:r>
            <a:r>
              <a:rPr lang="de-AT" sz="2600" dirty="0"/>
              <a:t> ~30%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traffic</a:t>
            </a:r>
            <a:r>
              <a:rPr lang="de-AT" sz="2600" dirty="0"/>
              <a:t> </a:t>
            </a:r>
            <a:r>
              <a:rPr lang="de-AT" sz="2600" dirty="0" err="1"/>
              <a:t>at</a:t>
            </a:r>
            <a:r>
              <a:rPr lang="de-AT" sz="2600" dirty="0"/>
              <a:t> </a:t>
            </a:r>
            <a:r>
              <a:rPr lang="de-AT" sz="2600" dirty="0" err="1"/>
              <a:t>peak</a:t>
            </a:r>
            <a:r>
              <a:rPr lang="de-AT" sz="2600" dirty="0"/>
              <a:t> time</a:t>
            </a:r>
          </a:p>
          <a:p>
            <a:r>
              <a:rPr lang="de-AT" sz="2600" dirty="0" err="1"/>
              <a:t>Occasional</a:t>
            </a:r>
            <a:r>
              <a:rPr lang="de-AT" sz="2600" dirty="0"/>
              <a:t> </a:t>
            </a:r>
            <a:r>
              <a:rPr lang="de-AT" sz="2600" dirty="0" err="1"/>
              <a:t>drop</a:t>
            </a:r>
            <a:r>
              <a:rPr lang="de-AT" sz="2600" dirty="0"/>
              <a:t> in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preferred</a:t>
            </a:r>
            <a:r>
              <a:rPr lang="de-AT" sz="2600" dirty="0"/>
              <a:t> </a:t>
            </a:r>
            <a:r>
              <a:rPr lang="de-AT" sz="2600" dirty="0" err="1"/>
              <a:t>chace</a:t>
            </a:r>
            <a:r>
              <a:rPr lang="de-AT" sz="2600" dirty="0"/>
              <a:t> </a:t>
            </a:r>
            <a:r>
              <a:rPr lang="de-AT" sz="2600" dirty="0" err="1"/>
              <a:t>selection</a:t>
            </a:r>
            <a:endParaRPr lang="de-AT" sz="2600" dirty="0"/>
          </a:p>
          <a:p>
            <a:r>
              <a:rPr lang="de-AT" sz="2600" dirty="0"/>
              <a:t>Abrupt </a:t>
            </a:r>
            <a:r>
              <a:rPr lang="de-AT" sz="2600" dirty="0" err="1"/>
              <a:t>changes</a:t>
            </a:r>
            <a:r>
              <a:rPr lang="de-AT" sz="2600" dirty="0"/>
              <a:t> </a:t>
            </a:r>
            <a:r>
              <a:rPr lang="de-AT" sz="2600" dirty="0" err="1"/>
              <a:t>trigger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iterative </a:t>
            </a:r>
            <a:r>
              <a:rPr lang="de-AT" sz="2600" dirty="0" err="1"/>
              <a:t>analysis</a:t>
            </a:r>
            <a:r>
              <a:rPr lang="de-AT" sz="2600" dirty="0"/>
              <a:t> </a:t>
            </a:r>
            <a:r>
              <a:rPr lang="de-AT" sz="2600" dirty="0" err="1"/>
              <a:t>coordinated</a:t>
            </a:r>
            <a:r>
              <a:rPr lang="de-AT" sz="2600" dirty="0"/>
              <a:t> </a:t>
            </a:r>
            <a:r>
              <a:rPr lang="de-AT" sz="2600" dirty="0" err="1"/>
              <a:t>by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 smtClean="0"/>
              <a:t>Reasoner</a:t>
            </a:r>
            <a:endParaRPr lang="de-AT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104964"/>
            <a:ext cx="6554365" cy="32043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43908" y="3320988"/>
            <a:ext cx="576064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6136" y="3320988"/>
            <a:ext cx="1080120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28" y="332656"/>
            <a:ext cx="1475656" cy="6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2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dalconzo\Desktop\decision_tree_v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2384884"/>
            <a:ext cx="6696744" cy="3407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 smtClean="0"/>
              <a:t>Shift in the Akamai served traffic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188840"/>
          </a:xfrm>
        </p:spPr>
        <p:txBody>
          <a:bodyPr>
            <a:normAutofit/>
          </a:bodyPr>
          <a:lstStyle/>
          <a:p>
            <a:r>
              <a:rPr lang="en-US" dirty="0" smtClean="0"/>
              <a:t>Iterative analysis performed by the reasoner</a:t>
            </a:r>
          </a:p>
          <a:p>
            <a:pPr lvl="1"/>
            <a:r>
              <a:rPr lang="de-AT" dirty="0" smtClean="0"/>
              <a:t>Diagnosis performed following a tree-like structure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58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Internet is nowadays a complicated technology…</a:t>
            </a:r>
            <a:endParaRPr lang="en-US" sz="3600" dirty="0"/>
          </a:p>
        </p:txBody>
      </p:sp>
      <p:pic>
        <p:nvPicPr>
          <p:cNvPr id="9" name="Picture 8" descr="internet-backbone-us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" y="1397174"/>
            <a:ext cx="8324222" cy="5493312"/>
          </a:xfrm>
          <a:prstGeom prst="rect">
            <a:avLst/>
          </a:prstGeom>
        </p:spPr>
      </p:pic>
      <p:pic>
        <p:nvPicPr>
          <p:cNvPr id="10" name="Picture 9" descr="google-apps-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937">
            <a:off x="6007333" y="1173478"/>
            <a:ext cx="3240360" cy="1893935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1" name="Picture 10" descr="Akamail-Luhlio-20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605">
            <a:off x="190061" y="1582232"/>
            <a:ext cx="3600400" cy="217371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2" name="Picture 11" descr=" amaz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89">
            <a:off x="3736286" y="2801164"/>
            <a:ext cx="2592288" cy="207914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03548" y="4437112"/>
            <a:ext cx="8136904" cy="1414374"/>
            <a:chOff x="611560" y="4822938"/>
            <a:chExt cx="8136904" cy="1414374"/>
          </a:xfrm>
        </p:grpSpPr>
        <p:sp>
          <p:nvSpPr>
            <p:cNvPr id="14" name="Rectangle 13"/>
            <p:cNvSpPr/>
            <p:nvPr/>
          </p:nvSpPr>
          <p:spPr>
            <a:xfrm>
              <a:off x="611560" y="4869160"/>
              <a:ext cx="8136904" cy="13681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64" y="4822938"/>
              <a:ext cx="802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The internet is a key infrastructure where different technologies are combined to offer a plethora of services. It’s horribly complicated.</a:t>
              </a:r>
            </a:p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</a:rPr>
                <a:t>We sorely miss the technology to understand what is </a:t>
              </a:r>
              <a:r>
                <a:rPr lang="en-US" sz="2000" b="1" i="1" dirty="0">
                  <a:solidFill>
                    <a:srgbClr val="FF0000"/>
                  </a:solidFill>
                </a:rPr>
                <a:t>happening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 in the network and to optimize its performance and </a:t>
              </a:r>
              <a:r>
                <a:rPr lang="en-US" sz="2000" b="1" i="1" dirty="0">
                  <a:solidFill>
                    <a:srgbClr val="FF0000"/>
                  </a:solidFill>
                </a:rPr>
                <a:t>utilization.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0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server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r>
              <a:rPr lang="en-US" sz="2800" dirty="0" smtClean="0"/>
              <a:t>Compute the traffic volume </a:t>
            </a:r>
            <a:r>
              <a:rPr lang="en-US" sz="2800" dirty="0" smtClean="0">
                <a:solidFill>
                  <a:srgbClr val="FF0000"/>
                </a:solidFill>
              </a:rPr>
              <a:t>per IP address </a:t>
            </a:r>
            <a:r>
              <a:rPr lang="en-US" sz="2800" dirty="0" smtClean="0"/>
              <a:t>for every </a:t>
            </a:r>
            <a:r>
              <a:rPr lang="en-US" sz="2800" dirty="0" smtClean="0">
                <a:solidFill>
                  <a:srgbClr val="FF0000"/>
                </a:solidFill>
              </a:rPr>
              <a:t>15m time intervals</a:t>
            </a:r>
          </a:p>
          <a:p>
            <a:r>
              <a:rPr lang="de-AT" sz="2800" dirty="0"/>
              <a:t>40 </a:t>
            </a:r>
            <a:r>
              <a:rPr lang="de-AT" sz="2800" dirty="0" err="1"/>
              <a:t>servers</a:t>
            </a:r>
            <a:r>
              <a:rPr lang="de-AT" sz="2800" dirty="0"/>
              <a:t> </a:t>
            </a:r>
            <a:r>
              <a:rPr lang="de-AT" sz="2800" dirty="0" err="1"/>
              <a:t>always</a:t>
            </a:r>
            <a:r>
              <a:rPr lang="de-AT" sz="2800" dirty="0"/>
              <a:t> </a:t>
            </a:r>
            <a:r>
              <a:rPr lang="de-AT" sz="2800" dirty="0" err="1"/>
              <a:t>active</a:t>
            </a:r>
            <a:r>
              <a:rPr lang="de-AT" sz="2800" dirty="0"/>
              <a:t> handle 62%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traffic</a:t>
            </a:r>
            <a:endParaRPr lang="de-AT" sz="2800" dirty="0"/>
          </a:p>
        </p:txBody>
      </p:sp>
      <p:pic>
        <p:nvPicPr>
          <p:cNvPr id="5" name="Picture 4" descr="akamai_heatmap_ip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01" y="2816932"/>
            <a:ext cx="5622998" cy="32323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3668" y="3789040"/>
            <a:ext cx="576064" cy="36004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60332" y="404664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43908" y="3248980"/>
            <a:ext cx="576064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72100" y="3248980"/>
            <a:ext cx="1080120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30000" dirty="0" smtClean="0"/>
              <a:t>(*)</a:t>
            </a:r>
            <a:r>
              <a:rPr lang="en-US" dirty="0" smtClean="0"/>
              <a:t>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6732"/>
            <a:ext cx="8229600" cy="4530725"/>
          </a:xfrm>
        </p:spPr>
        <p:txBody>
          <a:bodyPr/>
          <a:lstStyle/>
          <a:p>
            <a:r>
              <a:rPr lang="en-US" dirty="0" smtClean="0"/>
              <a:t>Select the </a:t>
            </a:r>
            <a:r>
              <a:rPr lang="en-US" dirty="0" smtClean="0">
                <a:solidFill>
                  <a:srgbClr val="FF0000"/>
                </a:solidFill>
              </a:rPr>
              <a:t>top</a:t>
            </a:r>
            <a:r>
              <a:rPr lang="en-US" dirty="0" smtClean="0"/>
              <a:t> 500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 served by Akamai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Order</a:t>
            </a:r>
            <a:r>
              <a:rPr lang="en-US" dirty="0" smtClean="0">
                <a:solidFill>
                  <a:srgbClr val="FF0000"/>
                </a:solidFill>
              </a:rPr>
              <a:t> by frequency</a:t>
            </a:r>
            <a:endParaRPr lang="en-US" dirty="0" smtClean="0"/>
          </a:p>
          <a:p>
            <a:pPr lvl="1"/>
            <a:r>
              <a:rPr lang="en-US" dirty="0"/>
              <a:t>Repeat</a:t>
            </a:r>
            <a:r>
              <a:rPr lang="en-US" dirty="0" smtClean="0"/>
              <a:t> for each </a:t>
            </a:r>
            <a:r>
              <a:rPr lang="en-US" dirty="0" smtClean="0">
                <a:solidFill>
                  <a:srgbClr val="FF0000"/>
                </a:solidFill>
              </a:rPr>
              <a:t>5m time interval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kamai_heatmap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9" y="2492896"/>
            <a:ext cx="5615163" cy="3532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5656" y="3717032"/>
            <a:ext cx="576064" cy="97210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5896" y="2852936"/>
            <a:ext cx="576064" cy="280831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24328" y="368660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309320"/>
            <a:ext cx="231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Service == FQDN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44108" y="2852936"/>
            <a:ext cx="936104" cy="2664296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CDN performance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48"/>
            <a:ext cx="8229600" cy="4530725"/>
          </a:xfrm>
        </p:spPr>
        <p:txBody>
          <a:bodyPr/>
          <a:lstStyle/>
          <a:p>
            <a:r>
              <a:rPr lang="en-US" sz="2800" dirty="0" smtClean="0"/>
              <a:t>For services served by Akamai preferred cache</a:t>
            </a:r>
          </a:p>
          <a:p>
            <a:pPr lvl="1"/>
            <a:r>
              <a:rPr lang="en-US" sz="2400" dirty="0" smtClean="0"/>
              <a:t>Compute the </a:t>
            </a:r>
            <a:r>
              <a:rPr lang="en-US" sz="2400" dirty="0" smtClean="0">
                <a:solidFill>
                  <a:srgbClr val="FF0000"/>
                </a:solidFill>
              </a:rPr>
              <a:t>distribution</a:t>
            </a:r>
            <a:r>
              <a:rPr lang="en-US" sz="2400" dirty="0" smtClean="0"/>
              <a:t> of server elaboration time</a:t>
            </a:r>
          </a:p>
          <a:p>
            <a:pPr lvl="2"/>
            <a:r>
              <a:rPr lang="en-US" sz="2000" dirty="0"/>
              <a:t>time between the TCP ACK of the HTTP GET and the reception of the first byte of the </a:t>
            </a:r>
            <a:r>
              <a:rPr lang="en-US" sz="2000" dirty="0" smtClean="0"/>
              <a:t>reply</a:t>
            </a:r>
          </a:p>
          <a:p>
            <a:pPr lvl="1"/>
            <a:r>
              <a:rPr lang="en-US" sz="2400" dirty="0" smtClean="0"/>
              <a:t>Plot </a:t>
            </a:r>
            <a:r>
              <a:rPr lang="en-US" sz="2400" dirty="0" smtClean="0">
                <a:solidFill>
                  <a:srgbClr val="FF0000"/>
                </a:solidFill>
              </a:rPr>
              <a:t>percentiles</a:t>
            </a:r>
            <a:r>
              <a:rPr lang="en-US" sz="2400" dirty="0" smtClean="0"/>
              <a:t> every </a:t>
            </a:r>
            <a:r>
              <a:rPr lang="en-US" sz="2400" dirty="0" smtClean="0">
                <a:solidFill>
                  <a:srgbClr val="FF0000"/>
                </a:solidFill>
              </a:rPr>
              <a:t>5m of time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elaboration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29" y="3068960"/>
            <a:ext cx="6186142" cy="3240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5656" y="3645024"/>
            <a:ext cx="396044" cy="165618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5896" y="3356992"/>
            <a:ext cx="756084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248980"/>
            <a:ext cx="1368152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YES!!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76156" y="3212976"/>
            <a:ext cx="1044116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0272" y="3104964"/>
            <a:ext cx="1476164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NO!!!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262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Final </a:t>
            </a:r>
            <a:r>
              <a:rPr lang="en-US" sz="2800" dirty="0" smtClean="0"/>
              <a:t>root cause analysis </a:t>
            </a:r>
            <a:r>
              <a:rPr lang="en-US" sz="2800" dirty="0"/>
              <a:t>not identified </a:t>
            </a:r>
            <a:endParaRPr lang="en-US" sz="2800" dirty="0" smtClean="0"/>
          </a:p>
          <a:p>
            <a:pPr lvl="1"/>
            <a:r>
              <a:rPr lang="en-US" sz="2400" dirty="0" smtClean="0"/>
              <a:t>Calls for having </a:t>
            </a:r>
            <a:r>
              <a:rPr lang="en-US" sz="2400" dirty="0" err="1" smtClean="0"/>
              <a:t>mPlane</a:t>
            </a:r>
            <a:r>
              <a:rPr lang="en-US" sz="2400" dirty="0" smtClean="0"/>
              <a:t> deployed for on-line iterative analysis</a:t>
            </a:r>
            <a:endParaRPr lang="en-US" sz="2800" dirty="0" smtClean="0"/>
          </a:p>
          <a:p>
            <a:pPr lvl="1"/>
            <a:r>
              <a:rPr lang="en-US" sz="2400" dirty="0" smtClean="0"/>
              <a:t>Other vantage points report the same problem</a:t>
            </a:r>
            <a:endParaRPr lang="en-US" sz="2400" dirty="0"/>
          </a:p>
          <a:p>
            <a:endParaRPr lang="en-US" sz="2800" smtClean="0"/>
          </a:p>
          <a:p>
            <a:r>
              <a:rPr lang="en-US" sz="2800" smtClean="0"/>
              <a:t>Extending </a:t>
            </a:r>
            <a:r>
              <a:rPr lang="en-US" sz="2800" dirty="0" smtClean="0"/>
              <a:t>the time period?</a:t>
            </a:r>
          </a:p>
          <a:p>
            <a:r>
              <a:rPr lang="en-US" sz="2800" dirty="0" smtClean="0"/>
              <a:t>Routing?</a:t>
            </a:r>
          </a:p>
          <a:p>
            <a:r>
              <a:rPr lang="en-US" sz="2800" dirty="0" smtClean="0"/>
              <a:t>DNS mapping?</a:t>
            </a: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Suggestions?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2422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mPlane</a:t>
            </a:r>
            <a:r>
              <a:rPr lang="en-US" sz="2800" dirty="0" smtClean="0"/>
              <a:t> aims </a:t>
            </a:r>
            <a:r>
              <a:rPr lang="en-US" sz="2800" smtClean="0"/>
              <a:t>at</a:t>
            </a:r>
            <a:r>
              <a:rPr lang="en-US" sz="2800" smtClean="0"/>
              <a:t> simplifying </a:t>
            </a:r>
            <a:r>
              <a:rPr lang="en-US" sz="2800" dirty="0" smtClean="0"/>
              <a:t>network monitoring practices</a:t>
            </a:r>
          </a:p>
          <a:p>
            <a:pPr lvl="1"/>
            <a:r>
              <a:rPr lang="en-US" sz="2400" dirty="0" smtClean="0"/>
              <a:t>Supervisor focused on iterative measurements</a:t>
            </a:r>
          </a:p>
          <a:p>
            <a:pPr lvl="2"/>
            <a:r>
              <a:rPr lang="en-US" sz="2000" dirty="0" smtClean="0"/>
              <a:t>Troubleshooting </a:t>
            </a:r>
            <a:r>
              <a:rPr lang="en-US" sz="2000" dirty="0" smtClean="0"/>
              <a:t>support</a:t>
            </a:r>
          </a:p>
          <a:p>
            <a:pPr lvl="1"/>
            <a:r>
              <a:rPr lang="en-US" sz="2400" dirty="0" smtClean="0"/>
              <a:t>Open source release of software</a:t>
            </a:r>
          </a:p>
          <a:p>
            <a:pPr lvl="2"/>
            <a:r>
              <a:rPr lang="en-US" sz="2000" dirty="0" err="1" smtClean="0"/>
              <a:t>Tstat</a:t>
            </a:r>
            <a:r>
              <a:rPr lang="en-US" sz="2000" dirty="0" smtClean="0"/>
              <a:t>, </a:t>
            </a:r>
            <a:r>
              <a:rPr lang="en-US" sz="2000" dirty="0" err="1" smtClean="0"/>
              <a:t>Blockmon</a:t>
            </a:r>
            <a:r>
              <a:rPr lang="en-US" sz="2000" dirty="0" smtClean="0"/>
              <a:t>, </a:t>
            </a:r>
            <a:r>
              <a:rPr lang="en-US" sz="2000" dirty="0" err="1" smtClean="0"/>
              <a:t>QoF</a:t>
            </a:r>
            <a:r>
              <a:rPr lang="en-US" sz="2000" dirty="0" smtClean="0"/>
              <a:t>, </a:t>
            </a:r>
            <a:r>
              <a:rPr lang="en-US" sz="2000" dirty="0" err="1" smtClean="0"/>
              <a:t>tracebox</a:t>
            </a:r>
            <a:endParaRPr lang="en-US" sz="2000" dirty="0" smtClean="0"/>
          </a:p>
          <a:p>
            <a:pPr lvl="1"/>
            <a:r>
              <a:rPr lang="en-US" sz="2400" dirty="0" smtClean="0">
                <a:sym typeface="Wingdings"/>
              </a:rPr>
              <a:t>Maximum reuse of existing measurement tools</a:t>
            </a:r>
          </a:p>
          <a:p>
            <a:pPr lvl="2"/>
            <a:r>
              <a:rPr lang="en-US" sz="2000" dirty="0" smtClean="0">
                <a:sym typeface="Wingdings"/>
              </a:rPr>
              <a:t>First software libraries will be released soon</a:t>
            </a:r>
            <a:endParaRPr lang="en-US" sz="2400" dirty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Collaborations are welcome!</a:t>
            </a:r>
          </a:p>
          <a:p>
            <a:r>
              <a:rPr lang="en-US" sz="2800" dirty="0" smtClean="0">
                <a:sym typeface="Wingdings"/>
              </a:rPr>
              <a:t>Info @ </a:t>
            </a:r>
            <a:r>
              <a:rPr lang="pl-PL" sz="2800" dirty="0">
                <a:sym typeface="Wingdings"/>
                <a:hlinkClick r:id="rId2"/>
              </a:rPr>
              <a:t>http://www.ict-</a:t>
            </a:r>
            <a:r>
              <a:rPr lang="pl-PL" sz="2800" dirty="0" smtClean="0">
                <a:sym typeface="Wingdings"/>
                <a:hlinkClick r:id="rId2"/>
              </a:rPr>
              <a:t>mplane.eu</a:t>
            </a:r>
            <a:endParaRPr lang="pl-PL" sz="28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6328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Thanks!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Maurizio </a:t>
            </a:r>
            <a:r>
              <a:rPr lang="en-US" dirty="0" err="1" smtClean="0"/>
              <a:t>Dusi</a:t>
            </a:r>
            <a:r>
              <a:rPr lang="en-US" dirty="0" smtClean="0"/>
              <a:t> – NEC Laboratories Europe</a:t>
            </a:r>
          </a:p>
          <a:p>
            <a:r>
              <a:rPr lang="en-US" dirty="0" err="1" smtClean="0"/>
              <a:t>maurizio.dusi@neclab.eu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: a measurement plane for the Internet</a:t>
            </a:r>
          </a:p>
          <a:p>
            <a:pPr lvl="1"/>
            <a:r>
              <a:rPr lang="en-US" dirty="0" smtClean="0"/>
              <a:t>architecture</a:t>
            </a:r>
          </a:p>
          <a:p>
            <a:endParaRPr lang="en-US" dirty="0" smtClean="0"/>
          </a:p>
          <a:p>
            <a:r>
              <a:rPr lang="en-US" dirty="0" err="1" smtClean="0"/>
              <a:t>mPlane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err="1" smtClean="0"/>
              <a:t>DaaS</a:t>
            </a:r>
            <a:r>
              <a:rPr lang="en-US" dirty="0" smtClean="0"/>
              <a:t> troubleshooting</a:t>
            </a:r>
          </a:p>
          <a:p>
            <a:pPr lvl="1"/>
            <a:r>
              <a:rPr lang="en-US" dirty="0" smtClean="0"/>
              <a:t>Monitoring Akamai CDN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 project </a:t>
            </a:r>
            <a:r>
              <a:rPr lang="en-US" dirty="0" err="1" smtClean="0"/>
              <a:t>mPlane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535"/>
            <a:ext cx="8229600" cy="4530725"/>
          </a:xfrm>
        </p:spPr>
        <p:txBody>
          <a:bodyPr/>
          <a:lstStyle/>
          <a:p>
            <a:r>
              <a:rPr lang="en-US" sz="2800" dirty="0" smtClean="0"/>
              <a:t>About the design and demonstration of a </a:t>
            </a:r>
            <a:r>
              <a:rPr lang="en-US" sz="2800" b="1" i="1" dirty="0" smtClean="0"/>
              <a:t>measurement plane for the Internet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u="sng" dirty="0"/>
              <a:t>distributed infrastructure</a:t>
            </a:r>
            <a:r>
              <a:rPr lang="en-US" sz="2400" dirty="0"/>
              <a:t> </a:t>
            </a:r>
            <a:r>
              <a:rPr lang="en-US" sz="2400" dirty="0" smtClean="0"/>
              <a:t> for network measurement</a:t>
            </a:r>
          </a:p>
          <a:p>
            <a:pPr lvl="1"/>
            <a:r>
              <a:rPr lang="en-US" sz="2400" dirty="0" smtClean="0"/>
              <a:t>… which perform passive and active </a:t>
            </a:r>
            <a:r>
              <a:rPr lang="en-US" sz="2400" u="sng" dirty="0" smtClean="0"/>
              <a:t>measurements</a:t>
            </a:r>
            <a:r>
              <a:rPr lang="en-US" sz="2400" dirty="0" smtClean="0"/>
              <a:t>, </a:t>
            </a:r>
            <a:r>
              <a:rPr lang="en-US" sz="2400" u="sng" dirty="0" smtClean="0"/>
              <a:t>continuously </a:t>
            </a:r>
            <a:r>
              <a:rPr lang="en-US" sz="2400" u="sng" dirty="0"/>
              <a:t>or on-demand</a:t>
            </a:r>
            <a:r>
              <a:rPr lang="en-US" sz="2400" dirty="0"/>
              <a:t>, at a wide variety of </a:t>
            </a:r>
            <a:r>
              <a:rPr lang="en-US" sz="2400" dirty="0" smtClean="0"/>
              <a:t>scales</a:t>
            </a:r>
            <a:endParaRPr lang="en-US" sz="2400" dirty="0"/>
          </a:p>
          <a:p>
            <a:pPr lvl="1"/>
            <a:r>
              <a:rPr lang="en-US" sz="2400" dirty="0" smtClean="0"/>
              <a:t>… </a:t>
            </a:r>
            <a:r>
              <a:rPr lang="en-US" sz="2400" dirty="0"/>
              <a:t>with </a:t>
            </a:r>
            <a:r>
              <a:rPr lang="en-US" sz="2400" dirty="0" smtClean="0"/>
              <a:t>built-in </a:t>
            </a:r>
            <a:r>
              <a:rPr lang="en-US" sz="2400" u="sng" dirty="0"/>
              <a:t>support for iterative measurement and </a:t>
            </a:r>
            <a:r>
              <a:rPr lang="en-US" sz="2400" u="sng" dirty="0" smtClean="0"/>
              <a:t>automated iteration</a:t>
            </a:r>
            <a:r>
              <a:rPr lang="en-US" sz="2400" dirty="0"/>
              <a:t>.</a:t>
            </a:r>
            <a:endParaRPr lang="en-US" sz="2400" i="1" dirty="0" smtClean="0"/>
          </a:p>
          <a:p>
            <a:r>
              <a:rPr lang="en-US" sz="2800" dirty="0" smtClean="0"/>
              <a:t>16 </a:t>
            </a:r>
            <a:r>
              <a:rPr lang="en-US" sz="2800" dirty="0"/>
              <a:t>European partners</a:t>
            </a:r>
            <a:endParaRPr lang="en-US" sz="2800" dirty="0" smtClean="0"/>
          </a:p>
          <a:p>
            <a:r>
              <a:rPr lang="en-US" sz="2800" dirty="0" smtClean="0"/>
              <a:t>In three years! (since 11/2012)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s</a:t>
            </a:r>
            <a:r>
              <a:rPr lang="en-US" sz="2400" dirty="0" smtClean="0"/>
              <a:t>upport </a:t>
            </a:r>
            <a:r>
              <a:rPr lang="en-US" sz="2400" dirty="0"/>
              <a:t>easy integration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existing technology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32140" y="476672"/>
            <a:ext cx="2814668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www.ict-mplane.eu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28876" y="3875853"/>
            <a:ext cx="3571616" cy="2865515"/>
            <a:chOff x="379413" y="1747838"/>
            <a:chExt cx="5264150" cy="404812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2147483647 w 1205"/>
                <a:gd name="T117" fmla="*/ 2147483647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2147483647 w 421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79475" y="2439988"/>
              <a:ext cx="512763" cy="561975"/>
            </a:xfrm>
            <a:custGeom>
              <a:avLst/>
              <a:gdLst>
                <a:gd name="T0" fmla="*/ 2147483647 w 396"/>
                <a:gd name="T1" fmla="*/ 2147483647 h 408"/>
                <a:gd name="T2" fmla="*/ 2147483647 w 396"/>
                <a:gd name="T3" fmla="*/ 2147483647 h 408"/>
                <a:gd name="T4" fmla="*/ 2147483647 w 396"/>
                <a:gd name="T5" fmla="*/ 2147483647 h 408"/>
                <a:gd name="T6" fmla="*/ 2147483647 w 396"/>
                <a:gd name="T7" fmla="*/ 2147483647 h 408"/>
                <a:gd name="T8" fmla="*/ 2147483647 w 396"/>
                <a:gd name="T9" fmla="*/ 2147483647 h 408"/>
                <a:gd name="T10" fmla="*/ 2147483647 w 396"/>
                <a:gd name="T11" fmla="*/ 2147483647 h 408"/>
                <a:gd name="T12" fmla="*/ 2147483647 w 396"/>
                <a:gd name="T13" fmla="*/ 2147483647 h 408"/>
                <a:gd name="T14" fmla="*/ 2147483647 w 396"/>
                <a:gd name="T15" fmla="*/ 2147483647 h 408"/>
                <a:gd name="T16" fmla="*/ 2147483647 w 396"/>
                <a:gd name="T17" fmla="*/ 2147483647 h 408"/>
                <a:gd name="T18" fmla="*/ 2147483647 w 396"/>
                <a:gd name="T19" fmla="*/ 2147483647 h 408"/>
                <a:gd name="T20" fmla="*/ 2147483647 w 396"/>
                <a:gd name="T21" fmla="*/ 2147483647 h 408"/>
                <a:gd name="T22" fmla="*/ 2147483647 w 396"/>
                <a:gd name="T23" fmla="*/ 0 h 408"/>
                <a:gd name="T24" fmla="*/ 2147483647 w 396"/>
                <a:gd name="T25" fmla="*/ 0 h 408"/>
                <a:gd name="T26" fmla="*/ 2147483647 w 396"/>
                <a:gd name="T27" fmla="*/ 2147483647 h 408"/>
                <a:gd name="T28" fmla="*/ 2147483647 w 396"/>
                <a:gd name="T29" fmla="*/ 2147483647 h 408"/>
                <a:gd name="T30" fmla="*/ 2147483647 w 396"/>
                <a:gd name="T31" fmla="*/ 2147483647 h 408"/>
                <a:gd name="T32" fmla="*/ 2147483647 w 396"/>
                <a:gd name="T33" fmla="*/ 2147483647 h 408"/>
                <a:gd name="T34" fmla="*/ 2147483647 w 396"/>
                <a:gd name="T35" fmla="*/ 2147483647 h 408"/>
                <a:gd name="T36" fmla="*/ 2147483647 w 396"/>
                <a:gd name="T37" fmla="*/ 2147483647 h 408"/>
                <a:gd name="T38" fmla="*/ 2147483647 w 396"/>
                <a:gd name="T39" fmla="*/ 2147483647 h 408"/>
                <a:gd name="T40" fmla="*/ 2147483647 w 396"/>
                <a:gd name="T41" fmla="*/ 2147483647 h 408"/>
                <a:gd name="T42" fmla="*/ 2147483647 w 396"/>
                <a:gd name="T43" fmla="*/ 2147483647 h 408"/>
                <a:gd name="T44" fmla="*/ 2147483647 w 396"/>
                <a:gd name="T45" fmla="*/ 2147483647 h 408"/>
                <a:gd name="T46" fmla="*/ 2147483647 w 396"/>
                <a:gd name="T47" fmla="*/ 2147483647 h 408"/>
                <a:gd name="T48" fmla="*/ 2147483647 w 396"/>
                <a:gd name="T49" fmla="*/ 2147483647 h 408"/>
                <a:gd name="T50" fmla="*/ 2147483647 w 396"/>
                <a:gd name="T51" fmla="*/ 2147483647 h 408"/>
                <a:gd name="T52" fmla="*/ 2147483647 w 396"/>
                <a:gd name="T53" fmla="*/ 2147483647 h 408"/>
                <a:gd name="T54" fmla="*/ 2147483647 w 396"/>
                <a:gd name="T55" fmla="*/ 2147483647 h 408"/>
                <a:gd name="T56" fmla="*/ 2147483647 w 396"/>
                <a:gd name="T57" fmla="*/ 2147483647 h 408"/>
                <a:gd name="T58" fmla="*/ 2147483647 w 396"/>
                <a:gd name="T59" fmla="*/ 2147483647 h 408"/>
                <a:gd name="T60" fmla="*/ 2147483647 w 396"/>
                <a:gd name="T61" fmla="*/ 2147483647 h 408"/>
                <a:gd name="T62" fmla="*/ 2147483647 w 396"/>
                <a:gd name="T63" fmla="*/ 2147483647 h 408"/>
                <a:gd name="T64" fmla="*/ 0 w 396"/>
                <a:gd name="T65" fmla="*/ 2147483647 h 408"/>
                <a:gd name="T66" fmla="*/ 2147483647 w 396"/>
                <a:gd name="T67" fmla="*/ 2147483647 h 408"/>
                <a:gd name="T68" fmla="*/ 2147483647 w 396"/>
                <a:gd name="T69" fmla="*/ 2147483647 h 408"/>
                <a:gd name="T70" fmla="*/ 2147483647 w 396"/>
                <a:gd name="T71" fmla="*/ 2147483647 h 408"/>
                <a:gd name="T72" fmla="*/ 2147483647 w 396"/>
                <a:gd name="T73" fmla="*/ 2147483647 h 408"/>
                <a:gd name="T74" fmla="*/ 2147483647 w 396"/>
                <a:gd name="T75" fmla="*/ 2147483647 h 408"/>
                <a:gd name="T76" fmla="*/ 2147483647 w 396"/>
                <a:gd name="T77" fmla="*/ 2147483647 h 408"/>
                <a:gd name="T78" fmla="*/ 2147483647 w 396"/>
                <a:gd name="T79" fmla="*/ 2147483647 h 408"/>
                <a:gd name="T80" fmla="*/ 2147483647 w 396"/>
                <a:gd name="T81" fmla="*/ 2147483647 h 408"/>
                <a:gd name="T82" fmla="*/ 2147483647 w 396"/>
                <a:gd name="T83" fmla="*/ 2147483647 h 408"/>
                <a:gd name="T84" fmla="*/ 2147483647 w 396"/>
                <a:gd name="T85" fmla="*/ 2147483647 h 408"/>
                <a:gd name="T86" fmla="*/ 2147483647 w 396"/>
                <a:gd name="T87" fmla="*/ 2147483647 h 408"/>
                <a:gd name="T88" fmla="*/ 2147483647 w 396"/>
                <a:gd name="T89" fmla="*/ 2147483647 h 408"/>
                <a:gd name="T90" fmla="*/ 2147483647 w 396"/>
                <a:gd name="T91" fmla="*/ 2147483647 h 408"/>
                <a:gd name="T92" fmla="*/ 2147483647 w 396"/>
                <a:gd name="T93" fmla="*/ 2147483647 h 408"/>
                <a:gd name="T94" fmla="*/ 2147483647 w 396"/>
                <a:gd name="T95" fmla="*/ 2147483647 h 408"/>
                <a:gd name="T96" fmla="*/ 2147483647 w 396"/>
                <a:gd name="T97" fmla="*/ 2147483647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2147483647 w 202"/>
                <a:gd name="T53" fmla="*/ 2147483647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2147483647 w 1180"/>
                <a:gd name="T105" fmla="*/ 2147483647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189163" y="3243263"/>
              <a:ext cx="423862" cy="319087"/>
            </a:xfrm>
            <a:custGeom>
              <a:avLst/>
              <a:gdLst>
                <a:gd name="T0" fmla="*/ 2147483647 w 328"/>
                <a:gd name="T1" fmla="*/ 2147483647 h 232"/>
                <a:gd name="T2" fmla="*/ 2147483647 w 328"/>
                <a:gd name="T3" fmla="*/ 2147483647 h 232"/>
                <a:gd name="T4" fmla="*/ 2147483647 w 328"/>
                <a:gd name="T5" fmla="*/ 2147483647 h 232"/>
                <a:gd name="T6" fmla="*/ 2147483647 w 328"/>
                <a:gd name="T7" fmla="*/ 2147483647 h 232"/>
                <a:gd name="T8" fmla="*/ 2147483647 w 328"/>
                <a:gd name="T9" fmla="*/ 2147483647 h 232"/>
                <a:gd name="T10" fmla="*/ 2147483647 w 328"/>
                <a:gd name="T11" fmla="*/ 2147483647 h 232"/>
                <a:gd name="T12" fmla="*/ 2147483647 w 328"/>
                <a:gd name="T13" fmla="*/ 2147483647 h 232"/>
                <a:gd name="T14" fmla="*/ 2147483647 w 328"/>
                <a:gd name="T15" fmla="*/ 2147483647 h 232"/>
                <a:gd name="T16" fmla="*/ 2147483647 w 328"/>
                <a:gd name="T17" fmla="*/ 2147483647 h 232"/>
                <a:gd name="T18" fmla="*/ 2147483647 w 328"/>
                <a:gd name="T19" fmla="*/ 2147483647 h 232"/>
                <a:gd name="T20" fmla="*/ 2147483647 w 328"/>
                <a:gd name="T21" fmla="*/ 2147483647 h 232"/>
                <a:gd name="T22" fmla="*/ 2147483647 w 328"/>
                <a:gd name="T23" fmla="*/ 2147483647 h 232"/>
                <a:gd name="T24" fmla="*/ 2147483647 w 328"/>
                <a:gd name="T25" fmla="*/ 2147483647 h 232"/>
                <a:gd name="T26" fmla="*/ 2147483647 w 328"/>
                <a:gd name="T27" fmla="*/ 0 h 232"/>
                <a:gd name="T28" fmla="*/ 2147483647 w 328"/>
                <a:gd name="T29" fmla="*/ 2147483647 h 232"/>
                <a:gd name="T30" fmla="*/ 0 w 328"/>
                <a:gd name="T31" fmla="*/ 2147483647 h 232"/>
                <a:gd name="T32" fmla="*/ 2147483647 w 328"/>
                <a:gd name="T33" fmla="*/ 2147483647 h 232"/>
                <a:gd name="T34" fmla="*/ 2147483647 w 328"/>
                <a:gd name="T35" fmla="*/ 2147483647 h 232"/>
                <a:gd name="T36" fmla="*/ 2147483647 w 328"/>
                <a:gd name="T37" fmla="*/ 2147483647 h 232"/>
                <a:gd name="T38" fmla="*/ 2147483647 w 328"/>
                <a:gd name="T39" fmla="*/ 2147483647 h 232"/>
                <a:gd name="T40" fmla="*/ 2147483647 w 328"/>
                <a:gd name="T41" fmla="*/ 2147483647 h 232"/>
                <a:gd name="T42" fmla="*/ 2147483647 w 328"/>
                <a:gd name="T43" fmla="*/ 2147483647 h 232"/>
                <a:gd name="T44" fmla="*/ 2147483647 w 328"/>
                <a:gd name="T45" fmla="*/ 2147483647 h 232"/>
                <a:gd name="T46" fmla="*/ 2147483647 w 328"/>
                <a:gd name="T47" fmla="*/ 2147483647 h 232"/>
                <a:gd name="T48" fmla="*/ 2147483647 w 328"/>
                <a:gd name="T49" fmla="*/ 2147483647 h 232"/>
                <a:gd name="T50" fmla="*/ 2147483647 w 328"/>
                <a:gd name="T51" fmla="*/ 2147483647 h 232"/>
                <a:gd name="T52" fmla="*/ 2147483647 w 328"/>
                <a:gd name="T53" fmla="*/ 2147483647 h 232"/>
                <a:gd name="T54" fmla="*/ 2147483647 w 328"/>
                <a:gd name="T55" fmla="*/ 2147483647 h 232"/>
                <a:gd name="T56" fmla="*/ 2147483647 w 328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76513" y="2709863"/>
              <a:ext cx="969962" cy="1220787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70163" y="2703513"/>
              <a:ext cx="969962" cy="1222375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2147483647 w 750"/>
                <a:gd name="T99" fmla="*/ 214748364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246438" y="3298825"/>
              <a:ext cx="750887" cy="428625"/>
            </a:xfrm>
            <a:custGeom>
              <a:avLst/>
              <a:gdLst>
                <a:gd name="T0" fmla="*/ 2147483647 w 581"/>
                <a:gd name="T1" fmla="*/ 2147483647 h 312"/>
                <a:gd name="T2" fmla="*/ 2147483647 w 581"/>
                <a:gd name="T3" fmla="*/ 2147483647 h 312"/>
                <a:gd name="T4" fmla="*/ 2147483647 w 581"/>
                <a:gd name="T5" fmla="*/ 2147483647 h 312"/>
                <a:gd name="T6" fmla="*/ 2147483647 w 581"/>
                <a:gd name="T7" fmla="*/ 2147483647 h 312"/>
                <a:gd name="T8" fmla="*/ 2147483647 w 581"/>
                <a:gd name="T9" fmla="*/ 2147483647 h 312"/>
                <a:gd name="T10" fmla="*/ 2147483647 w 581"/>
                <a:gd name="T11" fmla="*/ 2147483647 h 312"/>
                <a:gd name="T12" fmla="*/ 2147483647 w 581"/>
                <a:gd name="T13" fmla="*/ 2147483647 h 312"/>
                <a:gd name="T14" fmla="*/ 2147483647 w 581"/>
                <a:gd name="T15" fmla="*/ 2147483647 h 312"/>
                <a:gd name="T16" fmla="*/ 2147483647 w 581"/>
                <a:gd name="T17" fmla="*/ 2147483647 h 312"/>
                <a:gd name="T18" fmla="*/ 2147483647 w 581"/>
                <a:gd name="T19" fmla="*/ 2147483647 h 312"/>
                <a:gd name="T20" fmla="*/ 2147483647 w 581"/>
                <a:gd name="T21" fmla="*/ 2147483647 h 312"/>
                <a:gd name="T22" fmla="*/ 2147483647 w 581"/>
                <a:gd name="T23" fmla="*/ 2147483647 h 312"/>
                <a:gd name="T24" fmla="*/ 2147483647 w 581"/>
                <a:gd name="T25" fmla="*/ 2147483647 h 312"/>
                <a:gd name="T26" fmla="*/ 2147483647 w 581"/>
                <a:gd name="T27" fmla="*/ 2147483647 h 312"/>
                <a:gd name="T28" fmla="*/ 2147483647 w 581"/>
                <a:gd name="T29" fmla="*/ 2147483647 h 312"/>
                <a:gd name="T30" fmla="*/ 2147483647 w 581"/>
                <a:gd name="T31" fmla="*/ 0 h 312"/>
                <a:gd name="T32" fmla="*/ 2147483647 w 581"/>
                <a:gd name="T33" fmla="*/ 2147483647 h 312"/>
                <a:gd name="T34" fmla="*/ 2147483647 w 581"/>
                <a:gd name="T35" fmla="*/ 2147483647 h 312"/>
                <a:gd name="T36" fmla="*/ 2147483647 w 581"/>
                <a:gd name="T37" fmla="*/ 2147483647 h 312"/>
                <a:gd name="T38" fmla="*/ 2147483647 w 581"/>
                <a:gd name="T39" fmla="*/ 2147483647 h 312"/>
                <a:gd name="T40" fmla="*/ 2147483647 w 581"/>
                <a:gd name="T41" fmla="*/ 2147483647 h 312"/>
                <a:gd name="T42" fmla="*/ 2147483647 w 581"/>
                <a:gd name="T43" fmla="*/ 2147483647 h 312"/>
                <a:gd name="T44" fmla="*/ 2147483647 w 581"/>
                <a:gd name="T45" fmla="*/ 2147483647 h 312"/>
                <a:gd name="T46" fmla="*/ 0 w 581"/>
                <a:gd name="T47" fmla="*/ 2147483647 h 312"/>
                <a:gd name="T48" fmla="*/ 2147483647 w 581"/>
                <a:gd name="T49" fmla="*/ 2147483647 h 312"/>
                <a:gd name="T50" fmla="*/ 2147483647 w 581"/>
                <a:gd name="T51" fmla="*/ 2147483647 h 312"/>
                <a:gd name="T52" fmla="*/ 2147483647 w 581"/>
                <a:gd name="T53" fmla="*/ 2147483647 h 312"/>
                <a:gd name="T54" fmla="*/ 2147483647 w 581"/>
                <a:gd name="T55" fmla="*/ 2147483647 h 312"/>
                <a:gd name="T56" fmla="*/ 2147483647 w 581"/>
                <a:gd name="T57" fmla="*/ 2147483647 h 312"/>
                <a:gd name="T58" fmla="*/ 2147483647 w 581"/>
                <a:gd name="T59" fmla="*/ 2147483647 h 312"/>
                <a:gd name="T60" fmla="*/ 2147483647 w 581"/>
                <a:gd name="T61" fmla="*/ 2147483647 h 312"/>
                <a:gd name="T62" fmla="*/ 2147483647 w 581"/>
                <a:gd name="T63" fmla="*/ 2147483647 h 312"/>
                <a:gd name="T64" fmla="*/ 2147483647 w 581"/>
                <a:gd name="T65" fmla="*/ 2147483647 h 312"/>
                <a:gd name="T66" fmla="*/ 2147483647 w 581"/>
                <a:gd name="T67" fmla="*/ 2147483647 h 312"/>
                <a:gd name="T68" fmla="*/ 2147483647 w 581"/>
                <a:gd name="T69" fmla="*/ 2147483647 h 312"/>
                <a:gd name="T70" fmla="*/ 2147483647 w 581"/>
                <a:gd name="T71" fmla="*/ 2147483647 h 312"/>
                <a:gd name="T72" fmla="*/ 2147483647 w 581"/>
                <a:gd name="T73" fmla="*/ 2147483647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335463" y="3638550"/>
              <a:ext cx="33337" cy="11113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0 w 26"/>
                <a:gd name="T5" fmla="*/ 0 h 8"/>
                <a:gd name="T6" fmla="*/ 2147483647 w 2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368800" y="3649663"/>
              <a:ext cx="22225" cy="1587"/>
            </a:xfrm>
            <a:custGeom>
              <a:avLst/>
              <a:gdLst>
                <a:gd name="T0" fmla="*/ 2147483647 w 17"/>
                <a:gd name="T1" fmla="*/ 0 h 1588"/>
                <a:gd name="T2" fmla="*/ 0 w 17"/>
                <a:gd name="T3" fmla="*/ 0 h 1588"/>
                <a:gd name="T4" fmla="*/ 2147483647 w 17"/>
                <a:gd name="T5" fmla="*/ 0 h 1588"/>
                <a:gd name="T6" fmla="*/ 0 60000 65536"/>
                <a:gd name="T7" fmla="*/ 0 60000 65536"/>
                <a:gd name="T8" fmla="*/ 0 60000 65536"/>
                <a:gd name="T9" fmla="*/ 0 w 17"/>
                <a:gd name="T10" fmla="*/ 0 h 1588"/>
                <a:gd name="T11" fmla="*/ 17 w 1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88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60000 65536"/>
                <a:gd name="T7" fmla="*/ 0 60000 65536"/>
                <a:gd name="T8" fmla="*/ 0 60000 65536"/>
                <a:gd name="T9" fmla="*/ 0 w 8"/>
                <a:gd name="T10" fmla="*/ 0 h 1587"/>
                <a:gd name="T11" fmla="*/ 8 w 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w 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87"/>
                <a:gd name="T14" fmla="*/ 8 w 8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2147483647 w 480"/>
                <a:gd name="T73" fmla="*/ 2147483647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0 h 352"/>
                <a:gd name="T26" fmla="*/ 0 w 210"/>
                <a:gd name="T27" fmla="*/ 2147483647 h 352"/>
                <a:gd name="T28" fmla="*/ 0 w 210"/>
                <a:gd name="T29" fmla="*/ 2147483647 h 352"/>
                <a:gd name="T30" fmla="*/ 2147483647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2147483647 h 352"/>
                <a:gd name="T26" fmla="*/ 2147483647 w 210"/>
                <a:gd name="T27" fmla="*/ 0 h 352"/>
                <a:gd name="T28" fmla="*/ 0 w 210"/>
                <a:gd name="T29" fmla="*/ 2147483647 h 352"/>
                <a:gd name="T30" fmla="*/ 0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2147483647 w 210"/>
                <a:gd name="T51" fmla="*/ 2147483647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2147483647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0 w 244"/>
                <a:gd name="T17" fmla="*/ 2147483647 h 192"/>
                <a:gd name="T18" fmla="*/ 0 w 244"/>
                <a:gd name="T19" fmla="*/ 2147483647 h 192"/>
                <a:gd name="T20" fmla="*/ 2147483647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0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2147483647 w 244"/>
                <a:gd name="T17" fmla="*/ 2147483647 h 192"/>
                <a:gd name="T18" fmla="*/ 0 w 244"/>
                <a:gd name="T19" fmla="*/ 2147483647 h 192"/>
                <a:gd name="T20" fmla="*/ 0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2147483647 w 244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2147483647 w 590"/>
                <a:gd name="T111" fmla="*/ 2147483647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132388" y="4541838"/>
              <a:ext cx="469900" cy="846137"/>
            </a:xfrm>
            <a:custGeom>
              <a:avLst/>
              <a:gdLst>
                <a:gd name="T0" fmla="*/ 2147483647 w 364"/>
                <a:gd name="T1" fmla="*/ 2147483647 h 616"/>
                <a:gd name="T2" fmla="*/ 2147483647 w 364"/>
                <a:gd name="T3" fmla="*/ 0 h 616"/>
                <a:gd name="T4" fmla="*/ 2147483647 w 364"/>
                <a:gd name="T5" fmla="*/ 0 h 616"/>
                <a:gd name="T6" fmla="*/ 2147483647 w 364"/>
                <a:gd name="T7" fmla="*/ 2147483647 h 616"/>
                <a:gd name="T8" fmla="*/ 2147483647 w 364"/>
                <a:gd name="T9" fmla="*/ 2147483647 h 616"/>
                <a:gd name="T10" fmla="*/ 2147483647 w 364"/>
                <a:gd name="T11" fmla="*/ 2147483647 h 616"/>
                <a:gd name="T12" fmla="*/ 0 w 364"/>
                <a:gd name="T13" fmla="*/ 2147483647 h 616"/>
                <a:gd name="T14" fmla="*/ 2147483647 w 364"/>
                <a:gd name="T15" fmla="*/ 2147483647 h 616"/>
                <a:gd name="T16" fmla="*/ 2147483647 w 364"/>
                <a:gd name="T17" fmla="*/ 2147483647 h 616"/>
                <a:gd name="T18" fmla="*/ 2147483647 w 364"/>
                <a:gd name="T19" fmla="*/ 2147483647 h 616"/>
                <a:gd name="T20" fmla="*/ 2147483647 w 364"/>
                <a:gd name="T21" fmla="*/ 2147483647 h 616"/>
                <a:gd name="T22" fmla="*/ 2147483647 w 364"/>
                <a:gd name="T23" fmla="*/ 2147483647 h 616"/>
                <a:gd name="T24" fmla="*/ 2147483647 w 364"/>
                <a:gd name="T25" fmla="*/ 2147483647 h 616"/>
                <a:gd name="T26" fmla="*/ 2147483647 w 364"/>
                <a:gd name="T27" fmla="*/ 2147483647 h 616"/>
                <a:gd name="T28" fmla="*/ 2147483647 w 364"/>
                <a:gd name="T29" fmla="*/ 2147483647 h 616"/>
                <a:gd name="T30" fmla="*/ 2147483647 w 364"/>
                <a:gd name="T31" fmla="*/ 2147483647 h 616"/>
                <a:gd name="T32" fmla="*/ 2147483647 w 364"/>
                <a:gd name="T33" fmla="*/ 2147483647 h 616"/>
                <a:gd name="T34" fmla="*/ 2147483647 w 364"/>
                <a:gd name="T35" fmla="*/ 2147483647 h 616"/>
                <a:gd name="T36" fmla="*/ 2147483647 w 364"/>
                <a:gd name="T37" fmla="*/ 2147483647 h 616"/>
                <a:gd name="T38" fmla="*/ 2147483647 w 364"/>
                <a:gd name="T39" fmla="*/ 2147483647 h 616"/>
                <a:gd name="T40" fmla="*/ 2147483647 w 364"/>
                <a:gd name="T41" fmla="*/ 2147483647 h 616"/>
                <a:gd name="T42" fmla="*/ 2147483647 w 364"/>
                <a:gd name="T43" fmla="*/ 2147483647 h 616"/>
                <a:gd name="T44" fmla="*/ 2147483647 w 364"/>
                <a:gd name="T45" fmla="*/ 2147483647 h 616"/>
                <a:gd name="T46" fmla="*/ 2147483647 w 364"/>
                <a:gd name="T47" fmla="*/ 2147483647 h 616"/>
                <a:gd name="T48" fmla="*/ 2147483647 w 364"/>
                <a:gd name="T49" fmla="*/ 2147483647 h 616"/>
                <a:gd name="T50" fmla="*/ 2147483647 w 364"/>
                <a:gd name="T51" fmla="*/ 2147483647 h 616"/>
                <a:gd name="T52" fmla="*/ 2147483647 w 364"/>
                <a:gd name="T53" fmla="*/ 2147483647 h 616"/>
                <a:gd name="T54" fmla="*/ 2147483647 w 364"/>
                <a:gd name="T55" fmla="*/ 2147483647 h 616"/>
                <a:gd name="T56" fmla="*/ 2147483647 w 364"/>
                <a:gd name="T57" fmla="*/ 2147483647 h 616"/>
                <a:gd name="T58" fmla="*/ 2147483647 w 364"/>
                <a:gd name="T59" fmla="*/ 2147483647 h 616"/>
                <a:gd name="T60" fmla="*/ 2147483647 w 364"/>
                <a:gd name="T61" fmla="*/ 2147483647 h 616"/>
                <a:gd name="T62" fmla="*/ 2147483647 w 364"/>
                <a:gd name="T63" fmla="*/ 2147483647 h 616"/>
                <a:gd name="T64" fmla="*/ 2147483647 w 364"/>
                <a:gd name="T65" fmla="*/ 2147483647 h 616"/>
                <a:gd name="T66" fmla="*/ 2147483647 w 364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32388" y="4541838"/>
              <a:ext cx="468312" cy="846137"/>
            </a:xfrm>
            <a:custGeom>
              <a:avLst/>
              <a:gdLst>
                <a:gd name="T0" fmla="*/ 2147483647 w 362"/>
                <a:gd name="T1" fmla="*/ 2147483647 h 616"/>
                <a:gd name="T2" fmla="*/ 2147483647 w 362"/>
                <a:gd name="T3" fmla="*/ 2147483647 h 616"/>
                <a:gd name="T4" fmla="*/ 2147483647 w 362"/>
                <a:gd name="T5" fmla="*/ 2147483647 h 616"/>
                <a:gd name="T6" fmla="*/ 2147483647 w 362"/>
                <a:gd name="T7" fmla="*/ 0 h 616"/>
                <a:gd name="T8" fmla="*/ 2147483647 w 362"/>
                <a:gd name="T9" fmla="*/ 2147483647 h 616"/>
                <a:gd name="T10" fmla="*/ 2147483647 w 362"/>
                <a:gd name="T11" fmla="*/ 0 h 616"/>
                <a:gd name="T12" fmla="*/ 2147483647 w 362"/>
                <a:gd name="T13" fmla="*/ 2147483647 h 616"/>
                <a:gd name="T14" fmla="*/ 2147483647 w 362"/>
                <a:gd name="T15" fmla="*/ 2147483647 h 616"/>
                <a:gd name="T16" fmla="*/ 2147483647 w 362"/>
                <a:gd name="T17" fmla="*/ 2147483647 h 616"/>
                <a:gd name="T18" fmla="*/ 2147483647 w 362"/>
                <a:gd name="T19" fmla="*/ 2147483647 h 616"/>
                <a:gd name="T20" fmla="*/ 2147483647 w 362"/>
                <a:gd name="T21" fmla="*/ 2147483647 h 616"/>
                <a:gd name="T22" fmla="*/ 2147483647 w 362"/>
                <a:gd name="T23" fmla="*/ 2147483647 h 616"/>
                <a:gd name="T24" fmla="*/ 2147483647 w 362"/>
                <a:gd name="T25" fmla="*/ 2147483647 h 616"/>
                <a:gd name="T26" fmla="*/ 0 w 362"/>
                <a:gd name="T27" fmla="*/ 2147483647 h 616"/>
                <a:gd name="T28" fmla="*/ 0 w 362"/>
                <a:gd name="T29" fmla="*/ 2147483647 h 616"/>
                <a:gd name="T30" fmla="*/ 2147483647 w 362"/>
                <a:gd name="T31" fmla="*/ 2147483647 h 616"/>
                <a:gd name="T32" fmla="*/ 2147483647 w 362"/>
                <a:gd name="T33" fmla="*/ 2147483647 h 616"/>
                <a:gd name="T34" fmla="*/ 2147483647 w 362"/>
                <a:gd name="T35" fmla="*/ 2147483647 h 616"/>
                <a:gd name="T36" fmla="*/ 2147483647 w 362"/>
                <a:gd name="T37" fmla="*/ 2147483647 h 616"/>
                <a:gd name="T38" fmla="*/ 2147483647 w 362"/>
                <a:gd name="T39" fmla="*/ 2147483647 h 616"/>
                <a:gd name="T40" fmla="*/ 2147483647 w 362"/>
                <a:gd name="T41" fmla="*/ 2147483647 h 616"/>
                <a:gd name="T42" fmla="*/ 2147483647 w 362"/>
                <a:gd name="T43" fmla="*/ 2147483647 h 616"/>
                <a:gd name="T44" fmla="*/ 2147483647 w 362"/>
                <a:gd name="T45" fmla="*/ 2147483647 h 616"/>
                <a:gd name="T46" fmla="*/ 2147483647 w 362"/>
                <a:gd name="T47" fmla="*/ 2147483647 h 616"/>
                <a:gd name="T48" fmla="*/ 2147483647 w 362"/>
                <a:gd name="T49" fmla="*/ 2147483647 h 616"/>
                <a:gd name="T50" fmla="*/ 2147483647 w 362"/>
                <a:gd name="T51" fmla="*/ 2147483647 h 616"/>
                <a:gd name="T52" fmla="*/ 2147483647 w 362"/>
                <a:gd name="T53" fmla="*/ 2147483647 h 616"/>
                <a:gd name="T54" fmla="*/ 2147483647 w 362"/>
                <a:gd name="T55" fmla="*/ 2147483647 h 616"/>
                <a:gd name="T56" fmla="*/ 2147483647 w 362"/>
                <a:gd name="T57" fmla="*/ 2147483647 h 616"/>
                <a:gd name="T58" fmla="*/ 2147483647 w 362"/>
                <a:gd name="T59" fmla="*/ 2147483647 h 616"/>
                <a:gd name="T60" fmla="*/ 2147483647 w 362"/>
                <a:gd name="T61" fmla="*/ 2147483647 h 616"/>
                <a:gd name="T62" fmla="*/ 2147483647 w 362"/>
                <a:gd name="T63" fmla="*/ 2147483647 h 616"/>
                <a:gd name="T64" fmla="*/ 2147483647 w 362"/>
                <a:gd name="T65" fmla="*/ 2147483647 h 616"/>
                <a:gd name="T66" fmla="*/ 2147483647 w 362"/>
                <a:gd name="T67" fmla="*/ 2147483647 h 616"/>
                <a:gd name="T68" fmla="*/ 2147483647 w 362"/>
                <a:gd name="T69" fmla="*/ 2147483647 h 616"/>
                <a:gd name="T70" fmla="*/ 2147483647 w 362"/>
                <a:gd name="T71" fmla="*/ 2147483647 h 616"/>
                <a:gd name="T72" fmla="*/ 2147483647 w 362"/>
                <a:gd name="T73" fmla="*/ 2147483647 h 616"/>
                <a:gd name="T74" fmla="*/ 2147483647 w 362"/>
                <a:gd name="T75" fmla="*/ 2147483647 h 616"/>
                <a:gd name="T76" fmla="*/ 2147483647 w 362"/>
                <a:gd name="T77" fmla="*/ 2147483647 h 616"/>
                <a:gd name="T78" fmla="*/ 2147483647 w 362"/>
                <a:gd name="T79" fmla="*/ 2147483647 h 616"/>
                <a:gd name="T80" fmla="*/ 2147483647 w 362"/>
                <a:gd name="T81" fmla="*/ 2147483647 h 616"/>
                <a:gd name="T82" fmla="*/ 2147483647 w 362"/>
                <a:gd name="T83" fmla="*/ 2147483647 h 616"/>
                <a:gd name="T84" fmla="*/ 2147483647 w 362"/>
                <a:gd name="T85" fmla="*/ 2147483647 h 616"/>
                <a:gd name="T86" fmla="*/ 2147483647 w 362"/>
                <a:gd name="T87" fmla="*/ 2147483647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186363" y="4651375"/>
              <a:ext cx="398462" cy="252413"/>
            </a:xfrm>
            <a:custGeom>
              <a:avLst/>
              <a:gdLst>
                <a:gd name="T0" fmla="*/ 2147483647 w 308"/>
                <a:gd name="T1" fmla="*/ 2147483647 h 184"/>
                <a:gd name="T2" fmla="*/ 2147483647 w 308"/>
                <a:gd name="T3" fmla="*/ 2147483647 h 184"/>
                <a:gd name="T4" fmla="*/ 2147483647 w 308"/>
                <a:gd name="T5" fmla="*/ 2147483647 h 184"/>
                <a:gd name="T6" fmla="*/ 2147483647 w 308"/>
                <a:gd name="T7" fmla="*/ 2147483647 h 184"/>
                <a:gd name="T8" fmla="*/ 2147483647 w 308"/>
                <a:gd name="T9" fmla="*/ 2147483647 h 184"/>
                <a:gd name="T10" fmla="*/ 2147483647 w 308"/>
                <a:gd name="T11" fmla="*/ 2147483647 h 184"/>
                <a:gd name="T12" fmla="*/ 2147483647 w 308"/>
                <a:gd name="T13" fmla="*/ 2147483647 h 184"/>
                <a:gd name="T14" fmla="*/ 2147483647 w 308"/>
                <a:gd name="T15" fmla="*/ 2147483647 h 184"/>
                <a:gd name="T16" fmla="*/ 2147483647 w 308"/>
                <a:gd name="T17" fmla="*/ 2147483647 h 184"/>
                <a:gd name="T18" fmla="*/ 0 w 308"/>
                <a:gd name="T19" fmla="*/ 2147483647 h 184"/>
                <a:gd name="T20" fmla="*/ 0 w 308"/>
                <a:gd name="T21" fmla="*/ 2147483647 h 184"/>
                <a:gd name="T22" fmla="*/ 2147483647 w 308"/>
                <a:gd name="T23" fmla="*/ 2147483647 h 184"/>
                <a:gd name="T24" fmla="*/ 2147483647 w 308"/>
                <a:gd name="T25" fmla="*/ 2147483647 h 184"/>
                <a:gd name="T26" fmla="*/ 2147483647 w 308"/>
                <a:gd name="T27" fmla="*/ 2147483647 h 184"/>
                <a:gd name="T28" fmla="*/ 2147483647 w 308"/>
                <a:gd name="T29" fmla="*/ 2147483647 h 184"/>
                <a:gd name="T30" fmla="*/ 2147483647 w 308"/>
                <a:gd name="T31" fmla="*/ 2147483647 h 184"/>
                <a:gd name="T32" fmla="*/ 2147483647 w 308"/>
                <a:gd name="T33" fmla="*/ 2147483647 h 184"/>
                <a:gd name="T34" fmla="*/ 2147483647 w 308"/>
                <a:gd name="T35" fmla="*/ 0 h 184"/>
                <a:gd name="T36" fmla="*/ 2147483647 w 308"/>
                <a:gd name="T37" fmla="*/ 0 h 184"/>
                <a:gd name="T38" fmla="*/ 2147483647 w 308"/>
                <a:gd name="T39" fmla="*/ 2147483647 h 184"/>
                <a:gd name="T40" fmla="*/ 2147483647 w 308"/>
                <a:gd name="T41" fmla="*/ 2147483647 h 184"/>
                <a:gd name="T42" fmla="*/ 2147483647 w 308"/>
                <a:gd name="T43" fmla="*/ 2147483647 h 184"/>
                <a:gd name="T44" fmla="*/ 2147483647 w 308"/>
                <a:gd name="T45" fmla="*/ 2147483647 h 184"/>
                <a:gd name="T46" fmla="*/ 2147483647 w 308"/>
                <a:gd name="T47" fmla="*/ 2147483647 h 184"/>
                <a:gd name="T48" fmla="*/ 2147483647 w 308"/>
                <a:gd name="T49" fmla="*/ 2147483647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0 w 893"/>
                <a:gd name="T51" fmla="*/ 2147483647 h 592"/>
                <a:gd name="T52" fmla="*/ 2147483647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2147483647 w 893"/>
                <a:gd name="T51" fmla="*/ 2147483647 h 592"/>
                <a:gd name="T52" fmla="*/ 0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2147483647 w 893"/>
                <a:gd name="T121" fmla="*/ 2147483647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008438" y="2560638"/>
              <a:ext cx="273050" cy="153987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2147483647 w 860"/>
                <a:gd name="T121" fmla="*/ 214748364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008438" y="2549525"/>
              <a:ext cx="273050" cy="153988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064000" y="2308225"/>
              <a:ext cx="587375" cy="439738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391025" y="2725738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064000" y="2297113"/>
              <a:ext cx="587375" cy="439737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391025" y="2714625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379913" y="2274888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051300" y="2044700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379913" y="2263775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2147483647 w 725"/>
                <a:gd name="T69" fmla="*/ 2147483647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051300" y="2033588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194175" y="1758950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194175" y="1747838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955925"/>
              <a:ext cx="4286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3808413"/>
              <a:ext cx="428625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86200"/>
              <a:ext cx="276225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4221163"/>
              <a:ext cx="4397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" descr="2-FU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157788"/>
              <a:ext cx="811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7" descr="3-LogoSSBprogetti_web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4437063"/>
              <a:ext cx="50323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8" descr="4-TI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4797425"/>
              <a:ext cx="73977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3644900"/>
              <a:ext cx="3841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3213100"/>
              <a:ext cx="3841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4508500"/>
              <a:ext cx="431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3644900"/>
              <a:ext cx="33020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941888"/>
              <a:ext cx="5238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694113"/>
              <a:ext cx="1008063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6" descr="13-augsburg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3141663"/>
              <a:ext cx="461962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213100"/>
              <a:ext cx="32385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72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09020"/>
            <a:ext cx="6877657" cy="25636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7" name="Picture 6" descr="scheme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4" t="7656" r="33127" b="51796"/>
          <a:stretch/>
        </p:blipFill>
        <p:spPr>
          <a:xfrm>
            <a:off x="3527885" y="1664804"/>
            <a:ext cx="1867785" cy="1294848"/>
          </a:xfrm>
          <a:prstGeom prst="rect">
            <a:avLst/>
          </a:prstGeom>
        </p:spPr>
      </p:pic>
      <p:pic>
        <p:nvPicPr>
          <p:cNvPr id="8" name="Picture 7" descr="scheme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945" b="59655"/>
          <a:stretch/>
        </p:blipFill>
        <p:spPr>
          <a:xfrm>
            <a:off x="827585" y="1420561"/>
            <a:ext cx="1815654" cy="128835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403649" y="3032957"/>
            <a:ext cx="2700299" cy="792087"/>
          </a:xfrm>
          <a:custGeom>
            <a:avLst/>
            <a:gdLst>
              <a:gd name="connsiteX0" fmla="*/ 0 w 1950035"/>
              <a:gd name="connsiteY0" fmla="*/ 885110 h 1012575"/>
              <a:gd name="connsiteX1" fmla="*/ 641459 w 1950035"/>
              <a:gd name="connsiteY1" fmla="*/ 1000559 h 1012575"/>
              <a:gd name="connsiteX2" fmla="*/ 1539502 w 1950035"/>
              <a:gd name="connsiteY2" fmla="*/ 628556 h 1012575"/>
              <a:gd name="connsiteX3" fmla="*/ 1950035 w 1950035"/>
              <a:gd name="connsiteY3" fmla="*/ 0 h 10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035" h="1012575">
                <a:moveTo>
                  <a:pt x="0" y="885110"/>
                </a:moveTo>
                <a:cubicBezTo>
                  <a:pt x="192437" y="964214"/>
                  <a:pt x="384875" y="1043318"/>
                  <a:pt x="641459" y="1000559"/>
                </a:cubicBezTo>
                <a:cubicBezTo>
                  <a:pt x="898043" y="957800"/>
                  <a:pt x="1321406" y="795316"/>
                  <a:pt x="1539502" y="628556"/>
                </a:cubicBezTo>
                <a:cubicBezTo>
                  <a:pt x="1757598" y="461796"/>
                  <a:pt x="1950035" y="0"/>
                  <a:pt x="1950035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92895" y="2852936"/>
            <a:ext cx="1447058" cy="2060067"/>
          </a:xfrm>
          <a:custGeom>
            <a:avLst/>
            <a:gdLst>
              <a:gd name="connsiteX0" fmla="*/ 0 w 1359893"/>
              <a:gd name="connsiteY0" fmla="*/ 1988291 h 1988291"/>
              <a:gd name="connsiteX1" fmla="*/ 602972 w 1359893"/>
              <a:gd name="connsiteY1" fmla="*/ 1718909 h 1988291"/>
              <a:gd name="connsiteX2" fmla="*/ 1026335 w 1359893"/>
              <a:gd name="connsiteY2" fmla="*/ 974904 h 1988291"/>
              <a:gd name="connsiteX3" fmla="*/ 1359893 w 1359893"/>
              <a:gd name="connsiteY3" fmla="*/ 0 h 1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893" h="1988291">
                <a:moveTo>
                  <a:pt x="0" y="1988291"/>
                </a:moveTo>
                <a:cubicBezTo>
                  <a:pt x="215958" y="1938049"/>
                  <a:pt x="431916" y="1887807"/>
                  <a:pt x="602972" y="1718909"/>
                </a:cubicBezTo>
                <a:cubicBezTo>
                  <a:pt x="774028" y="1550011"/>
                  <a:pt x="900182" y="1261389"/>
                  <a:pt x="1026335" y="974904"/>
                </a:cubicBezTo>
                <a:cubicBezTo>
                  <a:pt x="1152488" y="688419"/>
                  <a:pt x="1359893" y="0"/>
                  <a:pt x="1359893" y="0"/>
                </a:cubicBezTo>
              </a:path>
            </a:pathLst>
          </a:cu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427937">
            <a:off x="3964306" y="2969346"/>
            <a:ext cx="212777" cy="1243621"/>
          </a:xfrm>
          <a:custGeom>
            <a:avLst/>
            <a:gdLst>
              <a:gd name="connsiteX0" fmla="*/ 378354 w 378354"/>
              <a:gd name="connsiteY0" fmla="*/ 1423873 h 1423873"/>
              <a:gd name="connsiteX1" fmla="*/ 6307 w 378354"/>
              <a:gd name="connsiteY1" fmla="*/ 987731 h 1423873"/>
              <a:gd name="connsiteX2" fmla="*/ 134599 w 378354"/>
              <a:gd name="connsiteY2" fmla="*/ 0 h 14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354" h="1423873">
                <a:moveTo>
                  <a:pt x="378354" y="1423873"/>
                </a:moveTo>
                <a:cubicBezTo>
                  <a:pt x="212643" y="1324458"/>
                  <a:pt x="46933" y="1225043"/>
                  <a:pt x="6307" y="987731"/>
                </a:cubicBezTo>
                <a:cubicBezTo>
                  <a:pt x="-34319" y="750419"/>
                  <a:pt x="134599" y="0"/>
                  <a:pt x="134599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64353">
            <a:off x="3818830" y="3032138"/>
            <a:ext cx="576207" cy="1765870"/>
          </a:xfrm>
          <a:custGeom>
            <a:avLst/>
            <a:gdLst>
              <a:gd name="connsiteX0" fmla="*/ 469133 w 469133"/>
              <a:gd name="connsiteY0" fmla="*/ 1962635 h 1962635"/>
              <a:gd name="connsiteX1" fmla="*/ 7283 w 469133"/>
              <a:gd name="connsiteY1" fmla="*/ 1488011 h 1962635"/>
              <a:gd name="connsiteX2" fmla="*/ 174062 w 469133"/>
              <a:gd name="connsiteY2" fmla="*/ 0 h 19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133" h="1962635">
                <a:moveTo>
                  <a:pt x="469133" y="1962635"/>
                </a:moveTo>
                <a:cubicBezTo>
                  <a:pt x="262797" y="1888876"/>
                  <a:pt x="56461" y="1815117"/>
                  <a:pt x="7283" y="1488011"/>
                </a:cubicBezTo>
                <a:cubicBezTo>
                  <a:pt x="-41895" y="1160905"/>
                  <a:pt x="174062" y="0"/>
                  <a:pt x="174062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47665" y="2492749"/>
            <a:ext cx="544949" cy="972255"/>
          </a:xfrm>
          <a:custGeom>
            <a:avLst/>
            <a:gdLst>
              <a:gd name="connsiteX0" fmla="*/ 47035 w 47035"/>
              <a:gd name="connsiteY0" fmla="*/ 0 h 975935"/>
              <a:gd name="connsiteX1" fmla="*/ 0 w 47035"/>
              <a:gd name="connsiteY1" fmla="*/ 975935 h 9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35" h="975935">
                <a:moveTo>
                  <a:pt x="47035" y="0"/>
                </a:moveTo>
                <a:lnTo>
                  <a:pt x="0" y="975935"/>
                </a:ln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52725" y="2504508"/>
            <a:ext cx="470355" cy="2045935"/>
          </a:xfrm>
          <a:custGeom>
            <a:avLst/>
            <a:gdLst>
              <a:gd name="connsiteX0" fmla="*/ 0 w 470355"/>
              <a:gd name="connsiteY0" fmla="*/ 0 h 2045935"/>
              <a:gd name="connsiteX1" fmla="*/ 282213 w 470355"/>
              <a:gd name="connsiteY1" fmla="*/ 834835 h 2045935"/>
              <a:gd name="connsiteX2" fmla="*/ 470355 w 470355"/>
              <a:gd name="connsiteY2" fmla="*/ 2045935 h 20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355" h="2045935">
                <a:moveTo>
                  <a:pt x="0" y="0"/>
                </a:moveTo>
                <a:cubicBezTo>
                  <a:pt x="101910" y="246923"/>
                  <a:pt x="203821" y="493846"/>
                  <a:pt x="282213" y="834835"/>
                </a:cubicBezTo>
                <a:cubicBezTo>
                  <a:pt x="360606" y="1175824"/>
                  <a:pt x="470355" y="2045935"/>
                  <a:pt x="470355" y="2045935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88001" y="2563299"/>
            <a:ext cx="1810868" cy="1704946"/>
          </a:xfrm>
          <a:custGeom>
            <a:avLst/>
            <a:gdLst>
              <a:gd name="connsiteX0" fmla="*/ 0 w 1810868"/>
              <a:gd name="connsiteY0" fmla="*/ 0 h 1704946"/>
              <a:gd name="connsiteX1" fmla="*/ 517391 w 1810868"/>
              <a:gd name="connsiteY1" fmla="*/ 658462 h 1704946"/>
              <a:gd name="connsiteX2" fmla="*/ 1281718 w 1810868"/>
              <a:gd name="connsiteY2" fmla="*/ 1399232 h 1704946"/>
              <a:gd name="connsiteX3" fmla="*/ 1810868 w 1810868"/>
              <a:gd name="connsiteY3" fmla="*/ 1704946 h 170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868" h="1704946">
                <a:moveTo>
                  <a:pt x="0" y="0"/>
                </a:moveTo>
                <a:cubicBezTo>
                  <a:pt x="151885" y="212628"/>
                  <a:pt x="303771" y="425257"/>
                  <a:pt x="517391" y="658462"/>
                </a:cubicBezTo>
                <a:cubicBezTo>
                  <a:pt x="731011" y="891667"/>
                  <a:pt x="1066139" y="1224818"/>
                  <a:pt x="1281718" y="1399232"/>
                </a:cubicBezTo>
                <a:cubicBezTo>
                  <a:pt x="1497297" y="1573646"/>
                  <a:pt x="1810868" y="1704946"/>
                  <a:pt x="1810868" y="1704946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88001" y="2586815"/>
            <a:ext cx="2116599" cy="2198793"/>
          </a:xfrm>
          <a:custGeom>
            <a:avLst/>
            <a:gdLst>
              <a:gd name="connsiteX0" fmla="*/ 0 w 2116599"/>
              <a:gd name="connsiteY0" fmla="*/ 0 h 2198793"/>
              <a:gd name="connsiteX1" fmla="*/ 670257 w 2116599"/>
              <a:gd name="connsiteY1" fmla="*/ 1375716 h 2198793"/>
              <a:gd name="connsiteX2" fmla="*/ 1211165 w 2116599"/>
              <a:gd name="connsiteY2" fmla="*/ 1799013 h 2198793"/>
              <a:gd name="connsiteX3" fmla="*/ 2116599 w 2116599"/>
              <a:gd name="connsiteY3" fmla="*/ 2198793 h 219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6599" h="2198793">
                <a:moveTo>
                  <a:pt x="0" y="0"/>
                </a:moveTo>
                <a:cubicBezTo>
                  <a:pt x="234198" y="537940"/>
                  <a:pt x="468396" y="1075881"/>
                  <a:pt x="670257" y="1375716"/>
                </a:cubicBezTo>
                <a:cubicBezTo>
                  <a:pt x="872118" y="1675551"/>
                  <a:pt x="970108" y="1661834"/>
                  <a:pt x="1211165" y="1799013"/>
                </a:cubicBezTo>
                <a:cubicBezTo>
                  <a:pt x="1452222" y="1936192"/>
                  <a:pt x="2116599" y="2198793"/>
                  <a:pt x="2116599" y="2198793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47865" y="2420888"/>
            <a:ext cx="396044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826284">
            <a:off x="2366899" y="2420888"/>
            <a:ext cx="396044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447765" y="2384884"/>
            <a:ext cx="1260140" cy="36004"/>
          </a:xfrm>
          <a:prstGeom prst="straightConnector1">
            <a:avLst/>
          </a:prstGeom>
          <a:ln w="57150" cmpd="sng">
            <a:solidFill>
              <a:srgbClr val="0000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rob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3" y="4365104"/>
            <a:ext cx="436929" cy="619829"/>
          </a:xfrm>
          <a:prstGeom prst="rect">
            <a:avLst/>
          </a:prstGeom>
        </p:spPr>
      </p:pic>
      <p:pic>
        <p:nvPicPr>
          <p:cNvPr id="23" name="Picture 22" descr="prob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4437112"/>
            <a:ext cx="436929" cy="619829"/>
          </a:xfrm>
          <a:prstGeom prst="rect">
            <a:avLst/>
          </a:prstGeom>
        </p:spPr>
      </p:pic>
      <p:pic>
        <p:nvPicPr>
          <p:cNvPr id="24" name="Picture 23" descr="prob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3" y="3825044"/>
            <a:ext cx="477573" cy="54870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87625" y="3356992"/>
            <a:ext cx="612068" cy="828092"/>
            <a:chOff x="1727684" y="3356992"/>
            <a:chExt cx="612068" cy="828092"/>
          </a:xfrm>
        </p:grpSpPr>
        <p:pic>
          <p:nvPicPr>
            <p:cNvPr id="19" name="Picture 18" descr="prob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3356992"/>
              <a:ext cx="477573" cy="548701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015716" y="3789040"/>
              <a:ext cx="324036" cy="3960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32240" y="1520788"/>
            <a:ext cx="2036649" cy="548701"/>
            <a:chOff x="6732240" y="1520788"/>
            <a:chExt cx="2036649" cy="548701"/>
          </a:xfrm>
        </p:grpSpPr>
        <p:pic>
          <p:nvPicPr>
            <p:cNvPr id="28" name="Picture 27" descr="prob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520788"/>
              <a:ext cx="477573" cy="5487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72300" y="1556792"/>
              <a:ext cx="1496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  <a:r>
                <a:rPr lang="en-US" i="1" dirty="0" smtClean="0"/>
                <a:t>ctive probe</a:t>
              </a:r>
              <a:endParaRPr lang="en-US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8244" y="2060848"/>
            <a:ext cx="2182250" cy="619829"/>
            <a:chOff x="6768244" y="2060848"/>
            <a:chExt cx="2182250" cy="619829"/>
          </a:xfrm>
        </p:grpSpPr>
        <p:pic>
          <p:nvPicPr>
            <p:cNvPr id="29" name="Picture 28" descr="probe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44" y="2060848"/>
              <a:ext cx="436929" cy="61982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272300" y="2132856"/>
              <a:ext cx="167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passive probe</a:t>
              </a:r>
              <a:endParaRPr lang="en-US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240" y="2564904"/>
            <a:ext cx="1228397" cy="369332"/>
            <a:chOff x="6732240" y="2564904"/>
            <a:chExt cx="1228397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732240" y="2780928"/>
              <a:ext cx="468052" cy="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72300" y="2564904"/>
              <a:ext cx="688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data</a:t>
              </a:r>
              <a:endParaRPr lang="en-US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2240" y="2852936"/>
            <a:ext cx="1471966" cy="369332"/>
            <a:chOff x="6732240" y="2852936"/>
            <a:chExt cx="1471966" cy="36933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732240" y="3032956"/>
              <a:ext cx="432048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272300" y="2852936"/>
              <a:ext cx="931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control</a:t>
              </a:r>
              <a:endParaRPr lang="en-US" i="1" dirty="0"/>
            </a:p>
          </p:txBody>
        </p:sp>
      </p:grpSp>
      <p:pic>
        <p:nvPicPr>
          <p:cNvPr id="35" name="Picture 6" descr="http://tstat.polito.it/img/tstat.logo.bw_differen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3009" y="5142436"/>
            <a:ext cx="1420527" cy="355132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4391980" y="2134663"/>
            <a:ext cx="1512168" cy="972108"/>
            <a:chOff x="7452320" y="3609020"/>
            <a:chExt cx="1512168" cy="972108"/>
          </a:xfrm>
        </p:grpSpPr>
        <p:grpSp>
          <p:nvGrpSpPr>
            <p:cNvPr id="42" name="Group 41"/>
            <p:cNvGrpSpPr/>
            <p:nvPr/>
          </p:nvGrpSpPr>
          <p:grpSpPr>
            <a:xfrm>
              <a:off x="7452320" y="3609020"/>
              <a:ext cx="1512168" cy="540060"/>
              <a:chOff x="7380312" y="3825044"/>
              <a:chExt cx="1512168" cy="54006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7380312" y="3825044"/>
                <a:ext cx="1512168" cy="540060"/>
              </a:xfrm>
              <a:prstGeom prst="roundRect">
                <a:avLst/>
              </a:prstGeom>
              <a:solidFill>
                <a:srgbClr val="19191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 descr="hydra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3896287"/>
                <a:ext cx="432813" cy="432813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7416316" y="3932291"/>
                <a:ext cx="1012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DBStream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452320" y="4185084"/>
              <a:ext cx="1440160" cy="3960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Blockmon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7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arch-overvi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3394" r="3607" b="5956"/>
          <a:stretch/>
        </p:blipFill>
        <p:spPr bwMode="auto">
          <a:xfrm>
            <a:off x="3635424" y="980728"/>
            <a:ext cx="5221052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23419"/>
            <a:ext cx="8229600" cy="2593913"/>
          </a:xfrm>
        </p:spPr>
        <p:txBody>
          <a:bodyPr/>
          <a:lstStyle/>
          <a:p>
            <a:r>
              <a:rPr lang="en-US" sz="2400" dirty="0" smtClean="0"/>
              <a:t>Each component</a:t>
            </a:r>
          </a:p>
          <a:p>
            <a:pPr lvl="1"/>
            <a:r>
              <a:rPr lang="en-US" sz="2000" dirty="0" smtClean="0"/>
              <a:t>advertise </a:t>
            </a:r>
            <a:r>
              <a:rPr lang="en-US" sz="2000" i="1" dirty="0" smtClean="0"/>
              <a:t>capabilities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erform measurements/ analyses </a:t>
            </a:r>
            <a:r>
              <a:rPr lang="en-US" sz="2000" dirty="0"/>
              <a:t>given </a:t>
            </a:r>
            <a:r>
              <a:rPr lang="en-US" sz="2000" i="1" dirty="0" smtClean="0"/>
              <a:t>specifications</a:t>
            </a:r>
          </a:p>
          <a:p>
            <a:pPr lvl="1"/>
            <a:r>
              <a:rPr lang="en-US" sz="2000" dirty="0" smtClean="0"/>
              <a:t>return/export </a:t>
            </a:r>
            <a:r>
              <a:rPr lang="en-US" sz="2000" i="1" dirty="0" smtClean="0"/>
              <a:t>results</a:t>
            </a:r>
            <a:endParaRPr lang="en-US" sz="2000" dirty="0"/>
          </a:p>
          <a:p>
            <a:r>
              <a:rPr lang="en-US" sz="2400" dirty="0"/>
              <a:t>Measurements </a:t>
            </a:r>
            <a:r>
              <a:rPr lang="en-US" sz="2400" i="1" dirty="0"/>
              <a:t>completely</a:t>
            </a:r>
            <a:r>
              <a:rPr lang="en-US" sz="2400" dirty="0"/>
              <a:t> </a:t>
            </a:r>
            <a:r>
              <a:rPr lang="en-US" sz="2400" dirty="0" smtClean="0"/>
              <a:t>defined by the types </a:t>
            </a:r>
            <a:r>
              <a:rPr lang="en-US" sz="2400" dirty="0"/>
              <a:t>of data they </a:t>
            </a:r>
            <a:r>
              <a:rPr lang="en-US" sz="2400" dirty="0" smtClean="0"/>
              <a:t>produce and parameters </a:t>
            </a:r>
            <a:r>
              <a:rPr lang="en-US" sz="2400" dirty="0"/>
              <a:t>they </a:t>
            </a:r>
            <a:r>
              <a:rPr lang="en-US" sz="2400" dirty="0" smtClean="0"/>
              <a:t>require</a:t>
            </a:r>
          </a:p>
        </p:txBody>
      </p:sp>
    </p:spTree>
    <p:extLst>
      <p:ext uri="{BB962C8B-B14F-4D97-AF65-F5344CB8AC3E}">
        <p14:creationId xmlns:p14="http://schemas.microsoft.com/office/powerpoint/2010/main" val="341358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Capability: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urier"/>
              </a:rPr>
              <a:t>capability</a:t>
            </a:r>
            <a:r>
              <a:rPr lang="en-US" sz="3200" dirty="0">
                <a:latin typeface="Courier"/>
              </a:rPr>
              <a:t>: measure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parameters: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start.ms</a:t>
            </a:r>
            <a:r>
              <a:rPr lang="en-US" sz="3200" dirty="0">
                <a:latin typeface="Courier"/>
              </a:rPr>
              <a:t>: now...+</a:t>
            </a:r>
            <a:r>
              <a:rPr lang="en-US" sz="3200" dirty="0" err="1">
                <a:latin typeface="Courier"/>
              </a:rPr>
              <a:t>inf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end.ms</a:t>
            </a:r>
            <a:r>
              <a:rPr lang="en-US" sz="3200" dirty="0">
                <a:latin typeface="Courier"/>
              </a:rPr>
              <a:t>: now...+</a:t>
            </a:r>
            <a:r>
              <a:rPr lang="en-US" sz="3200" dirty="0" err="1">
                <a:latin typeface="Courier"/>
              </a:rPr>
              <a:t>inf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source.ip4: 10.2.3.4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destination.ip4: *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period.s</a:t>
            </a:r>
            <a:r>
              <a:rPr lang="en-US" sz="3200" dirty="0">
                <a:latin typeface="Courier"/>
              </a:rPr>
              <a:t>: 1...60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results: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delay.twoway.icmp.ms.min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delay.twoway.icmp.ms.mean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delay.twoway.icmp.ms.max</a:t>
            </a:r>
            <a:endParaRPr lang="en-US" dirty="0">
              <a:latin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Specification: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specification</a:t>
            </a:r>
            <a:r>
              <a:rPr lang="en-US" sz="3200" dirty="0" smtClean="0">
                <a:latin typeface="Courier"/>
              </a:rPr>
              <a:t>: </a:t>
            </a:r>
            <a:r>
              <a:rPr lang="en-US" sz="3200" dirty="0">
                <a:latin typeface="Courier"/>
              </a:rPr>
              <a:t>measure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parameters: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start.ms</a:t>
            </a:r>
            <a:r>
              <a:rPr lang="en-US" sz="3200" dirty="0">
                <a:latin typeface="Courier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2014-01-20 09:25:00</a:t>
            </a:r>
            <a:r>
              <a:rPr lang="en-US" sz="3200" dirty="0" smtClean="0">
                <a:latin typeface="Courier"/>
              </a:rPr>
              <a:t/>
            </a:r>
            <a:br>
              <a:rPr lang="en-US" sz="3200" dirty="0" smtClean="0">
                <a:latin typeface="Courier"/>
              </a:rPr>
            </a:br>
            <a:r>
              <a:rPr lang="en-US" sz="3200" dirty="0" smtClean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end.ms</a:t>
            </a:r>
            <a:r>
              <a:rPr lang="en-US" sz="3200" dirty="0">
                <a:latin typeface="Courier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ourier"/>
              </a:rPr>
              <a:t>2014-01-20 09:</a:t>
            </a:r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26:00</a:t>
            </a:r>
            <a:r>
              <a:rPr lang="en-US" sz="3200" dirty="0" smtClean="0">
                <a:latin typeface="Courier"/>
              </a:rPr>
              <a:t/>
            </a:r>
            <a:br>
              <a:rPr lang="en-US" sz="3200" dirty="0" smtClean="0">
                <a:latin typeface="Courier"/>
              </a:rPr>
            </a:br>
            <a:r>
              <a:rPr lang="en-US" sz="3200" dirty="0" smtClean="0">
                <a:latin typeface="Courier"/>
              </a:rPr>
              <a:t>    </a:t>
            </a:r>
            <a:r>
              <a:rPr lang="en-US" sz="3200" dirty="0">
                <a:latin typeface="Courier"/>
              </a:rPr>
              <a:t>source.ip4: 10.2.3.4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destination.ip4: </a:t>
            </a:r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10.4.5.6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period.s</a:t>
            </a:r>
            <a:r>
              <a:rPr lang="en-US" sz="3200" dirty="0">
                <a:latin typeface="Courier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Courier"/>
              </a:rPr>
              <a:t>1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results: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delay.twoway.icmp.ms.min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delay.twoway.icmp.ms.mean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delay.twoway.icmp.ms.max</a:t>
            </a:r>
            <a:endParaRPr lang="en-US" dirty="0">
              <a:latin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6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Result: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latin typeface="Courier"/>
              </a:rPr>
              <a:t>result: </a:t>
            </a:r>
            <a:r>
              <a:rPr lang="en-US" sz="3200" dirty="0">
                <a:latin typeface="Courier"/>
              </a:rPr>
              <a:t>measure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parameters: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start.ms</a:t>
            </a:r>
            <a:r>
              <a:rPr lang="en-US" sz="3200" dirty="0">
                <a:latin typeface="Courier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2014-01-20 09:25:01.135</a:t>
            </a:r>
            <a:br>
              <a:rPr lang="en-US" sz="3200" dirty="0" smtClean="0">
                <a:solidFill>
                  <a:srgbClr val="000000"/>
                </a:solidFill>
                <a:latin typeface="Courier"/>
              </a:rPr>
            </a:b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3200" dirty="0" err="1">
                <a:solidFill>
                  <a:srgbClr val="000000"/>
                </a:solidFill>
                <a:latin typeface="Courier"/>
              </a:rPr>
              <a:t>end.ms</a:t>
            </a:r>
            <a:r>
              <a:rPr lang="en-US" sz="3200" dirty="0">
                <a:solidFill>
                  <a:srgbClr val="000000"/>
                </a:solidFill>
                <a:latin typeface="Courier"/>
              </a:rPr>
              <a:t>: 2014-01-20 09:</a:t>
            </a: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26:01.136</a:t>
            </a:r>
            <a:br>
              <a:rPr lang="en-US" sz="3200" dirty="0" smtClean="0">
                <a:solidFill>
                  <a:srgbClr val="000000"/>
                </a:solidFill>
                <a:latin typeface="Courier"/>
              </a:rPr>
            </a:b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3200" dirty="0" smtClean="0">
                <a:latin typeface="Courier"/>
              </a:rPr>
              <a:t>source.ip4</a:t>
            </a:r>
            <a:r>
              <a:rPr lang="en-US" sz="3200" dirty="0">
                <a:latin typeface="Courier"/>
              </a:rPr>
              <a:t>: 10.2.3.4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destination.ip4: </a:t>
            </a: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10.4.5.6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</a:t>
            </a:r>
            <a:r>
              <a:rPr lang="en-US" sz="3200" dirty="0" err="1">
                <a:latin typeface="Courier"/>
              </a:rPr>
              <a:t>period.s</a:t>
            </a:r>
            <a:r>
              <a:rPr lang="en-US" sz="3200" dirty="0">
                <a:latin typeface="Courier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Courier"/>
              </a:rPr>
              <a:t>1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results:</a:t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delay.twoway.icmp.ms.min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>
                <a:latin typeface="Courier"/>
              </a:rPr>
              <a:t>delay.twoway.icmp.ms.mean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>
                <a:latin typeface="Courier"/>
              </a:rPr>
              <a:t>    - </a:t>
            </a:r>
            <a:r>
              <a:rPr lang="en-US" sz="3200" dirty="0" err="1" smtClean="0">
                <a:latin typeface="Courier"/>
              </a:rPr>
              <a:t>delay.twoway.icmp.ms.max</a:t>
            </a:r>
            <a:r>
              <a:rPr lang="en-US" sz="3200" dirty="0">
                <a:latin typeface="Courier"/>
              </a:rPr>
              <a:t/>
            </a:r>
            <a:br>
              <a:rPr lang="en-US" sz="3200" dirty="0">
                <a:latin typeface="Courier"/>
              </a:rPr>
            </a:br>
            <a:r>
              <a:rPr lang="en-US" sz="3200" dirty="0" err="1" smtClean="0">
                <a:solidFill>
                  <a:srgbClr val="E80202"/>
                </a:solidFill>
                <a:latin typeface="Courier"/>
              </a:rPr>
              <a:t>resultvalues</a:t>
            </a:r>
            <a:r>
              <a:rPr lang="en-US" sz="3200" dirty="0" smtClean="0">
                <a:solidFill>
                  <a:srgbClr val="E80202"/>
                </a:solidFill>
                <a:latin typeface="Courier"/>
              </a:rPr>
              <a:t>:</a:t>
            </a:r>
            <a:br>
              <a:rPr lang="en-US" sz="3200" dirty="0" smtClean="0">
                <a:solidFill>
                  <a:srgbClr val="E80202"/>
                </a:solidFill>
                <a:latin typeface="Courier"/>
              </a:rPr>
            </a:br>
            <a:r>
              <a:rPr lang="en-US" sz="3200" dirty="0" smtClean="0">
                <a:solidFill>
                  <a:srgbClr val="E80202"/>
                </a:solidFill>
                <a:latin typeface="Courier"/>
              </a:rPr>
              <a:t>    - - 39</a:t>
            </a:r>
            <a:br>
              <a:rPr lang="en-US" sz="3200" dirty="0" smtClean="0">
                <a:solidFill>
                  <a:srgbClr val="E80202"/>
                </a:solidFill>
                <a:latin typeface="Courier"/>
              </a:rPr>
            </a:br>
            <a:r>
              <a:rPr lang="en-US" sz="3200" dirty="0" smtClean="0">
                <a:solidFill>
                  <a:srgbClr val="E80202"/>
                </a:solidFill>
                <a:latin typeface="Courier"/>
              </a:rPr>
              <a:t>      - 44</a:t>
            </a:r>
            <a:br>
              <a:rPr lang="en-US" sz="3200" dirty="0" smtClean="0">
                <a:solidFill>
                  <a:srgbClr val="E80202"/>
                </a:solidFill>
                <a:latin typeface="Courier"/>
              </a:rPr>
            </a:br>
            <a:r>
              <a:rPr lang="en-US" sz="3200" dirty="0" smtClean="0">
                <a:solidFill>
                  <a:srgbClr val="E80202"/>
                </a:solidFill>
                <a:latin typeface="Courier"/>
              </a:rPr>
              <a:t>      - 73</a:t>
            </a:r>
            <a:endParaRPr lang="en-US" dirty="0">
              <a:solidFill>
                <a:srgbClr val="E80202"/>
              </a:solidFill>
              <a:latin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35100</TotalTime>
  <Words>824</Words>
  <Application>Microsoft Macintosh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Bordi</vt:lpstr>
      <vt:lpstr>mPlane – Building an Intelligent Measurement Plane for the Internet    </vt:lpstr>
      <vt:lpstr>The Internet is nowadays a complicated technology…</vt:lpstr>
      <vt:lpstr>Outline</vt:lpstr>
      <vt:lpstr>The EU project mPlane</vt:lpstr>
      <vt:lpstr>mPlane components</vt:lpstr>
      <vt:lpstr>Architecture Overview</vt:lpstr>
      <vt:lpstr>Example Capability: ping</vt:lpstr>
      <vt:lpstr>Example Specification: ping</vt:lpstr>
      <vt:lpstr>Example Result: ping</vt:lpstr>
      <vt:lpstr>mPlane workflow: iterative analysis</vt:lpstr>
      <vt:lpstr>mPlane inter-domain measurements</vt:lpstr>
      <vt:lpstr>mPlane interoperability</vt:lpstr>
      <vt:lpstr>Some of mPlane use cases</vt:lpstr>
      <vt:lpstr>PowerPoint Presentation</vt:lpstr>
      <vt:lpstr>Desktop as a Service troubleshooting</vt:lpstr>
      <vt:lpstr>Workflow</vt:lpstr>
      <vt:lpstr>PowerPoint Presentation</vt:lpstr>
      <vt:lpstr>CDN Daily pattern:</vt:lpstr>
      <vt:lpstr>Shift in the Akamai served traffic</vt:lpstr>
      <vt:lpstr>Single server issue?</vt:lpstr>
      <vt:lpstr>Service(*) issue?</vt:lpstr>
      <vt:lpstr>CDN performance issues?</vt:lpstr>
      <vt:lpstr>What else?</vt:lpstr>
      <vt:lpstr>Conclusions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 D</cp:lastModifiedBy>
  <cp:revision>846</cp:revision>
  <cp:lastPrinted>2012-02-15T07:30:01Z</cp:lastPrinted>
  <dcterms:created xsi:type="dcterms:W3CDTF">2010-06-17T14:10:34Z</dcterms:created>
  <dcterms:modified xsi:type="dcterms:W3CDTF">2014-02-20T16:21:14Z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1040</vt:i4>
  </property>
</Properties>
</file>